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17" r:id="rId7"/>
  </p:sldMasterIdLst>
  <p:notesMasterIdLst>
    <p:notesMasterId r:id="rId31"/>
  </p:notesMasterIdLst>
  <p:handoutMasterIdLst>
    <p:handoutMasterId r:id="rId32"/>
  </p:handoutMasterIdLst>
  <p:sldIdLst>
    <p:sldId id="1654" r:id="rId8"/>
    <p:sldId id="1725" r:id="rId9"/>
    <p:sldId id="1658" r:id="rId10"/>
    <p:sldId id="1721" r:id="rId11"/>
    <p:sldId id="1659" r:id="rId12"/>
    <p:sldId id="1663" r:id="rId13"/>
    <p:sldId id="1627" r:id="rId14"/>
    <p:sldId id="1694" r:id="rId15"/>
    <p:sldId id="1643" r:id="rId16"/>
    <p:sldId id="1664" r:id="rId17"/>
    <p:sldId id="1625" r:id="rId18"/>
    <p:sldId id="1626" r:id="rId19"/>
    <p:sldId id="1665" r:id="rId20"/>
    <p:sldId id="1668" r:id="rId21"/>
    <p:sldId id="1669" r:id="rId22"/>
    <p:sldId id="1727" r:id="rId23"/>
    <p:sldId id="1722" r:id="rId24"/>
    <p:sldId id="1660" r:id="rId25"/>
    <p:sldId id="1661" r:id="rId26"/>
    <p:sldId id="1723" r:id="rId27"/>
    <p:sldId id="1697" r:id="rId28"/>
    <p:sldId id="1696" r:id="rId29"/>
    <p:sldId id="1728" r:id="rId30"/>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ck" id="{A4A3974F-68B6-4650-940A-756473DB41F8}">
          <p14:sldIdLst>
            <p14:sldId id="1654"/>
          </p14:sldIdLst>
        </p14:section>
        <p14:section name="Intro" id="{EFDD38CD-B1B9-417C-8204-3D5C30369098}">
          <p14:sldIdLst>
            <p14:sldId id="1725"/>
            <p14:sldId id="1658"/>
            <p14:sldId id="1721"/>
          </p14:sldIdLst>
        </p14:section>
        <p14:section name="Pillars" id="{E024EA42-F5FC-4483-A76D-B64B90A38C39}">
          <p14:sldIdLst>
            <p14:sldId id="1659"/>
            <p14:sldId id="1663"/>
            <p14:sldId id="1627"/>
            <p14:sldId id="1694"/>
            <p14:sldId id="1643"/>
            <p14:sldId id="1664"/>
            <p14:sldId id="1625"/>
            <p14:sldId id="1626"/>
            <p14:sldId id="1665"/>
            <p14:sldId id="1668"/>
            <p14:sldId id="1669"/>
            <p14:sldId id="1727"/>
          </p14:sldIdLst>
        </p14:section>
        <p14:section name="Machine learning sample patterns" id="{D4675682-967E-4E52-A868-7B86206D37C3}">
          <p14:sldIdLst>
            <p14:sldId id="1722"/>
            <p14:sldId id="1660"/>
            <p14:sldId id="1661"/>
          </p14:sldIdLst>
        </p14:section>
        <p14:section name="Customer evidence" id="{33A7DCC6-E2FC-4D74-95F1-0DE5BDF251AE}">
          <p14:sldIdLst>
            <p14:sldId id="1723"/>
            <p14:sldId id="1697"/>
            <p14:sldId id="1696"/>
            <p14:sldId id="1728"/>
          </p14:sldIdLst>
        </p14:section>
        <p14:section name="Appendix" id="{171F172F-277C-42B5-83B1-FA534EA25D80}">
          <p14:sldIdLst/>
        </p14:section>
        <p14:section name="Appendix - Spark" id="{6705F341-3796-4E41-B6A8-8B14FEBCC7F4}">
          <p14:sldIdLst/>
        </p14:section>
        <p14:section name="Appendix - CNTK" id="{912A04D7-1668-4832-AC1E-1DF9574058DF}">
          <p14:sldIdLst/>
        </p14:section>
        <p14:section name="Appendix - operationalization" id="{1E847FE8-0344-43AE-BE37-85282D4D3FB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Anderson (AR)" initials="DA(" lastIdx="1" clrIdx="0">
    <p:extLst/>
  </p:cmAuthor>
  <p:cmAuthor id="2" name="Nagesh Pabbisetty" initials="NP" lastIdx="3" clrIdx="1">
    <p:extLst/>
  </p:cmAuthor>
  <p:cmAuthor id="3" name="Author" initials="A" lastIdx="37" clrIdx="2"/>
  <p:cmAuthor id="4" name="Shveta Ahuja" initials="SA" lastIdx="7" clrIdx="3">
    <p:extLst/>
  </p:cmAuthor>
  <p:cmAuthor id="5" name="Scott" initials="S" lastIdx="17" clrIdx="4">
    <p:extLst/>
  </p:cmAuthor>
  <p:cmAuthor id="6" name="Thad Allen" initials="TA"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F2F8FD"/>
    <a:srgbClr val="E5F1FB"/>
    <a:srgbClr val="FFFFFF"/>
    <a:srgbClr val="000000"/>
    <a:srgbClr val="005695"/>
    <a:srgbClr val="0078D7"/>
    <a:srgbClr val="FF8C00"/>
    <a:srgbClr val="FFB9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3" d="100"/>
          <a:sy n="93" d="100"/>
        </p:scale>
        <p:origin x="33" y="5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37" Type="http://schemas.openxmlformats.org/officeDocument/2006/relationships/tableStyles" Target="tableStyles.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35" Type="http://schemas.openxmlformats.org/officeDocument/2006/relationships/viewProps" Target="viewProp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8/8/2018 3:59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8/8/2018 3:59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40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Spend more time modeling, less time prepping with built in intelligent data prep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Increase collaboration and sharing with notebooks and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Never lose anything with version control &amp; reproducibility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Know the best performing models with metrics, lineage, run history, &amp; asset management</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567458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64CFA94A-519F-445C-B30C-9E76FA6A2031}" type="datetime8">
              <a:rPr lang="en-US">
                <a:solidFill>
                  <a:prstClr val="black"/>
                </a:solidFill>
              </a:rPr>
              <a:pPr defTabSz="950464">
                <a:defRPr/>
              </a:pPr>
              <a:t>8/8/2018 3:59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11</a:t>
            </a:fld>
            <a:endParaRPr lang="en-US">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2234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64CFA94A-519F-445C-B30C-9E76FA6A2031}" type="datetime8">
              <a:rPr lang="en-US">
                <a:solidFill>
                  <a:prstClr val="black"/>
                </a:solidFill>
              </a:rPr>
              <a:pPr defTabSz="950464">
                <a:defRPr/>
              </a:pPr>
              <a:t>8/8/2018 3:59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12</a:t>
            </a:fld>
            <a:endParaRPr lang="en-US">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66258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13</a:t>
            </a:fld>
            <a:endParaRPr lang="en-US"/>
          </a:p>
        </p:txBody>
      </p:sp>
    </p:spTree>
    <p:extLst>
      <p:ext uri="{BB962C8B-B14F-4D97-AF65-F5344CB8AC3E}">
        <p14:creationId xmlns:p14="http://schemas.microsoft.com/office/powerpoint/2010/main" val="3922258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14</a:t>
            </a:fld>
            <a:endParaRPr lang="en-US"/>
          </a:p>
        </p:txBody>
      </p:sp>
    </p:spTree>
    <p:extLst>
      <p:ext uri="{BB962C8B-B14F-4D97-AF65-F5344CB8AC3E}">
        <p14:creationId xmlns:p14="http://schemas.microsoft.com/office/powerpoint/2010/main" val="2598229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 data, any framework.  </a:t>
            </a:r>
            <a:r>
              <a:rPr lang="en-US" err="1"/>
              <a:t>Tensorflow</a:t>
            </a:r>
            <a:r>
              <a:rPr lang="en-US"/>
              <a:t> logo, CNTK logo, Spark logo</a:t>
            </a:r>
          </a:p>
          <a:p>
            <a:r>
              <a:rPr lang="en-US"/>
              <a:t>See inset for </a:t>
            </a:r>
            <a:r>
              <a:rPr lang="en-US" err="1"/>
              <a:t>Tensorflow</a:t>
            </a:r>
            <a:r>
              <a:rPr lang="en-US"/>
              <a:t> logo</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15</a:t>
            </a:fld>
            <a:endParaRPr lang="en-US"/>
          </a:p>
        </p:txBody>
      </p:sp>
    </p:spTree>
    <p:extLst>
      <p:ext uri="{BB962C8B-B14F-4D97-AF65-F5344CB8AC3E}">
        <p14:creationId xmlns:p14="http://schemas.microsoft.com/office/powerpoint/2010/main" val="1922542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900">
                <a:latin typeface="Segoe UI Semilight (Body)"/>
                <a:cs typeface="Segoe UI Semibold" panose="020B0702040204020203" pitchFamily="34" charset="0"/>
              </a:rPr>
              <a:t>A Visual Studio Code extension to: </a:t>
            </a:r>
          </a:p>
          <a:p>
            <a:r>
              <a:rPr lang="en-US" sz="900">
                <a:latin typeface="Segoe UI Semilight (Body)"/>
                <a:cs typeface="Segoe UI Semibold" panose="020B0702040204020203" pitchFamily="34" charset="0"/>
              </a:rPr>
              <a:t>Rich authoring for machine learning and deep-learning (Microsoft Cognitive Toolkit (CNTK), Google </a:t>
            </a:r>
            <a:r>
              <a:rPr lang="en-US" sz="900" err="1">
                <a:latin typeface="Segoe UI Semilight (Body)"/>
                <a:cs typeface="Segoe UI Semibold" panose="020B0702040204020203" pitchFamily="34" charset="0"/>
              </a:rPr>
              <a:t>TensorFlow</a:t>
            </a:r>
            <a:r>
              <a:rPr lang="en-US" sz="900">
                <a:latin typeface="Segoe UI Semilight (Body)"/>
                <a:cs typeface="Segoe UI Semibold" panose="020B0702040204020203" pitchFamily="34" charset="0"/>
              </a:rPr>
              <a:t>, and Berkeley Caffe)</a:t>
            </a:r>
          </a:p>
          <a:p>
            <a:r>
              <a:rPr lang="en-US" sz="900">
                <a:latin typeface="Segoe UI Semilight (Body)"/>
                <a:cs typeface="Segoe UI Semibold" panose="020B0702040204020203" pitchFamily="34" charset="0"/>
              </a:rPr>
              <a:t>Full-featured IDE for different DL languages across Windows, Linux and macOS</a:t>
            </a:r>
            <a:endParaRPr lang="en-US" sz="100">
              <a:latin typeface="Segoe UI Semilight (Body)"/>
              <a:cs typeface="Segoe UI Semibold" panose="020B0702040204020203" pitchFamily="34" charset="0"/>
            </a:endParaRPr>
          </a:p>
          <a:p>
            <a:r>
              <a:rPr lang="en-US" sz="900">
                <a:latin typeface="Segoe UI Semilight (Body)"/>
                <a:cs typeface="Segoe UI Semibold" panose="020B0702040204020203" pitchFamily="34" charset="0"/>
              </a:rPr>
              <a:t>Manage compute targets (local, Docker, Virtual Machines, HDInsight Clusters)</a:t>
            </a:r>
          </a:p>
          <a:p>
            <a:r>
              <a:rPr lang="en-US" sz="900">
                <a:latin typeface="Segoe UI Semilight (Body)"/>
                <a:cs typeface="Segoe UI Semibold" panose="020B0702040204020203" pitchFamily="34" charset="0"/>
              </a:rPr>
              <a:t>Track run history and custom metrics</a:t>
            </a:r>
          </a:p>
          <a:p>
            <a:r>
              <a:rPr lang="en-US" sz="900">
                <a:latin typeface="Segoe UI Semilight (Body)"/>
                <a:cs typeface="Segoe UI Semibold" panose="020B0702040204020203" pitchFamily="34" charset="0"/>
              </a:rPr>
              <a:t>Reproducible experiments</a:t>
            </a:r>
          </a:p>
          <a:p>
            <a:r>
              <a:rPr lang="en-US" sz="900">
                <a:latin typeface="Segoe UI Semilight (Body)"/>
                <a:cs typeface="Segoe UI Semibold" panose="020B0702040204020203" pitchFamily="34" charset="0"/>
              </a:rPr>
              <a:t>Browse samples and create project with 1 click</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8/8/2018 3:59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784216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8/8/2018 3:59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406421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Problem statement</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Lean manufacturing, cost control, and waste reduction are imperative for manufacturing to remain competitive. In circuit board manufacturing, faulty boards can cost manufacturers money and productivity. Assembly lines rely on human operators to quickly review and validate boards flagged as potentially faulty by assembly line test machines. This solution analyzes electronic component images generated by assembly line cameras in a circuit board manufacturing plant and detects their error status. The goal is to minimize or remove the need for human intervention. The solution builds an image classification system using a convolutional neural network with 50 hidden layers, pretrained on 350,000 images in an ImageNet dataset to generate visual features of the images by removing the last network layer. These features are then used to train a boosted decision tree to classify the image as pass or fail and final scoring conducted on edge machines at the plant. The classification performance results are good (time based cross-validation AUC&gt;.90) which indicates the solution is suitable to drastically minimize human intervention for electronic components failure detection in assembled circuit boards. </a:t>
            </a:r>
          </a:p>
          <a:p>
            <a:r>
              <a:rPr lang="en-US" sz="900" b="1" kern="1200">
                <a:solidFill>
                  <a:schemeClr val="tx1"/>
                </a:solidFill>
                <a:effectLst/>
                <a:latin typeface="Segoe UI Light" pitchFamily="34" charset="0"/>
                <a:ea typeface="+mn-ea"/>
                <a:cs typeface="+mn-cs"/>
              </a:rPr>
              <a:t>Key benefits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Improved identification of faulty electronic components.</a:t>
            </a:r>
          </a:p>
          <a:p>
            <a:r>
              <a:rPr lang="en-US" sz="900" kern="1200">
                <a:solidFill>
                  <a:schemeClr val="tx1"/>
                </a:solidFill>
                <a:effectLst/>
                <a:latin typeface="Segoe UI Light" pitchFamily="34" charset="0"/>
                <a:ea typeface="+mn-ea"/>
                <a:cs typeface="+mn-cs"/>
              </a:rPr>
              <a:t>Productivity enhancements as a result of failure detection automation </a:t>
            </a:r>
          </a:p>
          <a:p>
            <a:r>
              <a:rPr lang="en-US" sz="900" kern="1200">
                <a:solidFill>
                  <a:schemeClr val="tx1"/>
                </a:solidFill>
                <a:effectLst/>
                <a:latin typeface="Segoe UI Light" pitchFamily="34" charset="0"/>
                <a:ea typeface="+mn-ea"/>
                <a:cs typeface="+mn-cs"/>
              </a:rPr>
              <a:t>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8/8/2018 3:59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02875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Problem statement</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Social sites, forums, and other text-heavy Q&amp;A services rely heavily on tagging, which enables indexing and user search. Without appropriate tagging, site efficacy is greatly diminished. Often however, tagging is left to a user’s discretion. Since users don’t have lists of commonly searched terms, nor understand the categorization or information architecture of a site, posts are frequently mislabeled. This renders content difficult or impossible to find. However, natural language processing in combination with data on site-specific search terms can greatly improve tagging accuracy. Appropriate tags are offered to users as they type. </a:t>
            </a:r>
          </a:p>
          <a:p>
            <a:r>
              <a:rPr lang="en-US" sz="900" b="1" kern="1200">
                <a:solidFill>
                  <a:schemeClr val="tx1"/>
                </a:solidFill>
                <a:effectLst/>
                <a:latin typeface="Segoe UI Light" pitchFamily="34" charset="0"/>
                <a:ea typeface="+mn-ea"/>
                <a:cs typeface="+mn-cs"/>
              </a:rPr>
              <a:t>Key benefits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Improve search efficacy </a:t>
            </a:r>
          </a:p>
          <a:p>
            <a:r>
              <a:rPr lang="en-US" sz="900" kern="1200">
                <a:solidFill>
                  <a:schemeClr val="tx1"/>
                </a:solidFill>
                <a:effectLst/>
                <a:latin typeface="Segoe UI Light" pitchFamily="34" charset="0"/>
                <a:ea typeface="+mn-ea"/>
                <a:cs typeface="+mn-cs"/>
              </a:rPr>
              <a:t>Suggest high-use terms</a:t>
            </a:r>
          </a:p>
          <a:p>
            <a:r>
              <a:rPr lang="en-US" sz="900" kern="1200">
                <a:solidFill>
                  <a:schemeClr val="tx1"/>
                </a:solidFill>
                <a:effectLst/>
                <a:latin typeface="Segoe UI Light" pitchFamily="34" charset="0"/>
                <a:ea typeface="+mn-ea"/>
                <a:cs typeface="+mn-cs"/>
              </a:rPr>
              <a:t>Improve tagging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8/8/2018 3:59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89950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11"/>
          </p:nvPr>
        </p:nvSpPr>
        <p:spPr/>
        <p:txBody>
          <a:bodyPr/>
          <a:lstStyle/>
          <a:p>
            <a:pPr marL="0" defTabSz="93989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16303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8/8/2018 3:59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62659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9BDA18-00F5-4542-8B20-BAA755C4D0E4}"/>
              </a:ext>
            </a:extLst>
          </p:cNvPr>
          <p:cNvSpPr>
            <a:spLocks noGrp="1"/>
          </p:cNvSpPr>
          <p:nvPr>
            <p:ph type="body" idx="1"/>
          </p:nvPr>
        </p:nvSpPr>
        <p:spPr/>
        <p:txBody>
          <a:bodyPr/>
          <a:lstStyle/>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https://blogs.technet.microsoft.com/machinelearning/2016/11/02/connected-drones-3-powerful-lessons-we-can-all-take-away/</a:t>
            </a:r>
          </a:p>
          <a:p>
            <a:pPr defTabSz="914225" fontAlgn="base">
              <a:spcBef>
                <a:spcPct val="0"/>
              </a:spcBef>
              <a:spcAft>
                <a:spcPts val="1200"/>
              </a:spcAft>
              <a:buClr>
                <a:prstClr val="white"/>
              </a:buClr>
              <a:buSzPct val="100000"/>
              <a:defRPr/>
            </a:pPr>
            <a:endParaRPr lang="en-US" sz="2400" b="1" kern="1200">
              <a:solidFill>
                <a:prstClr val="white"/>
              </a:solidFill>
              <a:latin typeface="+mn-lt"/>
              <a:ea typeface="Segoe UI" panose="020B0502040204020203" pitchFamily="34" charset="0"/>
              <a:cs typeface="Segoe UI" panose="020B0502040204020203" pitchFamily="34" charset="0"/>
            </a:endParaRPr>
          </a:p>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Challenge </a:t>
            </a:r>
          </a:p>
          <a:p>
            <a:pPr marL="173702" indent="-173702" defTabSz="914225" fontAlgn="ctr">
              <a:spcBef>
                <a:spcPts val="200"/>
              </a:spcBef>
              <a:buFont typeface="Wingdings" panose="05000000000000000000" pitchFamily="2" charset="2"/>
              <a:buChar char="§"/>
              <a:defRPr/>
            </a:pPr>
            <a:r>
              <a:rPr lang="en-US" sz="1200" kern="0">
                <a:solidFill>
                  <a:srgbClr val="FFFFFF"/>
                </a:solidFill>
                <a:latin typeface="+mn-lt"/>
                <a:ea typeface="+mn-ea"/>
                <a:cs typeface="Segoe UI Semilight" panose="020B0402040204020203" pitchFamily="34" charset="0"/>
              </a:rPr>
              <a:t>Power line inspection service based on drone collected imagery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Large scale image scoring service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Low cost per image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Support for multiple customers concurrently</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Enable offline DNN model training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Consistency of training and deployment environments</a:t>
            </a:r>
          </a:p>
          <a:p>
            <a:endParaRPr lang="en-US"/>
          </a:p>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Strategy</a:t>
            </a:r>
            <a:endParaRPr lang="en-US" sz="2800" b="1" kern="1200">
              <a:solidFill>
                <a:prstClr val="white"/>
              </a:solidFill>
              <a:latin typeface="+mn-lt"/>
              <a:ea typeface="Segoe UI" panose="020B0502040204020203" pitchFamily="34" charset="0"/>
              <a:cs typeface="Segoe UI" panose="020B0502040204020203" pitchFamily="34" charset="0"/>
            </a:endParaRP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Offline DNN training (SSD/Caffe) </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Highly elastic, scaling out solution based on Azure Batch Shipyards</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Smart load distribution based on Azure Function</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Consistency of environment by deploying Docker images</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Flexible cost control on scalability parameters</a:t>
            </a:r>
          </a:p>
          <a:p>
            <a:pPr marL="173702" indent="-173702" defTabSz="914225" fontAlgn="ctr">
              <a:lnSpc>
                <a:spcPct val="90000"/>
              </a:lnSpc>
              <a:spcBef>
                <a:spcPts val="200"/>
              </a:spcBef>
              <a:buFont typeface="Wingdings" panose="05000000000000000000" pitchFamily="2" charset="2"/>
              <a:buChar char="§"/>
              <a:defRPr/>
            </a:pPr>
            <a:endParaRPr lang="en-US" sz="1200" kern="1200">
              <a:solidFill>
                <a:srgbClr val="FFFFFF"/>
              </a:solidFill>
              <a:latin typeface="+mn-lt"/>
              <a:ea typeface="+mn-ea"/>
              <a:cs typeface="Segoe UI Semilight" panose="020B0402040204020203" pitchFamily="34" charset="0"/>
            </a:endParaRPr>
          </a:p>
          <a:p>
            <a:pPr defTabSz="914225" fontAlgn="base">
              <a:spcBef>
                <a:spcPct val="0"/>
              </a:spcBef>
              <a:spcAft>
                <a:spcPts val="1200"/>
              </a:spcAft>
              <a:buClr>
                <a:prstClr val="white"/>
              </a:buClr>
              <a:buSzPct val="100000"/>
              <a:defRPr/>
            </a:pPr>
            <a:r>
              <a:rPr lang="en-US" sz="2000" b="1" kern="1200">
                <a:solidFill>
                  <a:prstClr val="white"/>
                </a:solidFill>
                <a:latin typeface="+mn-lt"/>
                <a:ea typeface="Segoe UI" panose="020B0502040204020203" pitchFamily="34" charset="0"/>
                <a:cs typeface="Segoe UI" panose="020B0502040204020203" pitchFamily="34" charset="0"/>
              </a:rPr>
              <a:t>Results</a:t>
            </a:r>
            <a:endParaRPr lang="en-US" sz="2400" b="1" kern="1200">
              <a:solidFill>
                <a:prstClr val="white"/>
              </a:solidFill>
              <a:latin typeface="+mn-lt"/>
              <a:ea typeface="Segoe UI" panose="020B0502040204020203" pitchFamily="34" charset="0"/>
              <a:cs typeface="Segoe UI" panose="020B0502040204020203"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1100" kern="1200">
                <a:solidFill>
                  <a:prstClr val="white"/>
                </a:solidFill>
                <a:latin typeface="+mn-lt"/>
                <a:ea typeface="Segoe UI" pitchFamily="34" charset="0"/>
                <a:cs typeface="Segoe UI" pitchFamily="34" charset="0"/>
              </a:rPr>
              <a:t>Connected Drone Product Launched on 6/1/17</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Scalability at cost</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Reliability and availability</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Consistency with training environment</a:t>
            </a:r>
          </a:p>
          <a:p>
            <a:pPr marL="173702" indent="-173702" defTabSz="914225" fontAlgn="ctr">
              <a:lnSpc>
                <a:spcPct val="90000"/>
              </a:lnSpc>
              <a:spcBef>
                <a:spcPts val="200"/>
              </a:spcBef>
              <a:buFont typeface="Wingdings" panose="05000000000000000000" pitchFamily="2" charset="2"/>
              <a:buChar char="§"/>
              <a:defRPr/>
            </a:pPr>
            <a:endParaRPr lang="en-US" sz="1174" kern="1200">
              <a:solidFill>
                <a:srgbClr val="FFFFFF"/>
              </a:solidFill>
              <a:latin typeface="+mn-lt"/>
              <a:ea typeface="Segoe UI" pitchFamily="34" charset="0"/>
              <a:cs typeface="Segoe UI" pitchFamily="34" charset="0"/>
            </a:endParaRPr>
          </a:p>
          <a:p>
            <a:endParaRPr lang="en-US"/>
          </a:p>
        </p:txBody>
      </p:sp>
    </p:spTree>
    <p:extLst>
      <p:ext uri="{BB962C8B-B14F-4D97-AF65-F5344CB8AC3E}">
        <p14:creationId xmlns:p14="http://schemas.microsoft.com/office/powerpoint/2010/main" val="831151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E43D0E-7445-4C76-84DE-7178B008E0E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823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8/8/2018 4:02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3739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On the left we have left we have R client which offers two things to data scientists</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They can leverage all the Microsoft R packages locally on their workstations</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Second, they can push the compute and bid data analytics to where the data lives. This gives them access to the power of servers and eliminates need for data movement, reducing time and increasing security</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On the right is our commitment of meeting customers where they are, and where their data lives. </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8/8/2018 3:59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12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2E43D0E-7445-4C76-84DE-7178B008E0EF}"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557215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00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Build and deploy everywhere, cloud, on-</a:t>
            </a:r>
            <a:r>
              <a:rPr lang="en-US" kern="0" err="1">
                <a:gradFill>
                  <a:gsLst>
                    <a:gs pos="13483">
                      <a:schemeClr val="tx1"/>
                    </a:gs>
                    <a:gs pos="62000">
                      <a:schemeClr val="tx1"/>
                    </a:gs>
                  </a:gsLst>
                  <a:lin ang="5400000" scaled="0"/>
                </a:gradFill>
                <a:latin typeface="Segoe UI Semilight"/>
                <a:cs typeface="Segoe UI"/>
              </a:rPr>
              <a:t>prem</a:t>
            </a:r>
            <a:r>
              <a:rPr lang="en-US" kern="0">
                <a:gradFill>
                  <a:gsLst>
                    <a:gs pos="13483">
                      <a:schemeClr val="tx1"/>
                    </a:gs>
                    <a:gs pos="62000">
                      <a:schemeClr val="tx1"/>
                    </a:gs>
                  </a:gsLst>
                  <a:lin ang="5400000" scaled="0"/>
                </a:gradFill>
                <a:latin typeface="Segoe UI Semilight"/>
                <a:cs typeface="Segoe UI"/>
              </a:rPr>
              <a:t>, edge, in-data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Deploy in minutes with data driven management and retraining of all your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Prototype locally then scale up and out with VMs, Spark clusters, Azure Batch, &amp; GPUs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Real time, high through-put insights everywhere, including Excel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Compliant &amp; secure global clouds</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a:p>
        </p:txBody>
      </p:sp>
    </p:spTree>
    <p:extLst>
      <p:ext uri="{BB962C8B-B14F-4D97-AF65-F5344CB8AC3E}">
        <p14:creationId xmlns:p14="http://schemas.microsoft.com/office/powerpoint/2010/main" val="1473736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64CFA94A-519F-445C-B30C-9E76FA6A2031}" type="datetime8">
              <a:rPr lang="en-US">
                <a:solidFill>
                  <a:prstClr val="black"/>
                </a:solidFill>
              </a:rPr>
              <a:pPr defTabSz="950464">
                <a:defRPr/>
              </a:pPr>
              <a:t>8/8/2018 3:59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7</a:t>
            </a:fld>
            <a:endParaRPr lang="en-US">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r>
              <a:rPr lang="en-US"/>
              <a:t>Docker logo</a:t>
            </a:r>
          </a:p>
          <a:p>
            <a:pPr marL="171450" indent="-171450">
              <a:buFont typeface="Arial" panose="020B0604020202020204" pitchFamily="34" charset="0"/>
              <a:buChar char="•"/>
            </a:pPr>
            <a:r>
              <a:rPr lang="en-US"/>
              <a:t>Single node (on </a:t>
            </a:r>
            <a:r>
              <a:rPr lang="en-US" err="1"/>
              <a:t>prem</a:t>
            </a:r>
            <a:r>
              <a:rPr lang="en-US"/>
              <a:t>, cloud</a:t>
            </a:r>
          </a:p>
          <a:p>
            <a:pPr marL="171450" indent="-171450">
              <a:buFont typeface="Arial" panose="020B0604020202020204" pitchFamily="34" charset="0"/>
              <a:buChar char="•"/>
            </a:pPr>
            <a:r>
              <a:rPr lang="en-US"/>
              <a:t>ACS</a:t>
            </a:r>
          </a:p>
          <a:p>
            <a:pPr marL="171450" indent="-171450">
              <a:buFont typeface="Arial" panose="020B0604020202020204" pitchFamily="34" charset="0"/>
              <a:buChar char="•"/>
            </a:pPr>
            <a:r>
              <a:rPr lang="en-US"/>
              <a:t>Edge</a:t>
            </a:r>
          </a:p>
          <a:p>
            <a:pPr marL="171450" indent="-171450">
              <a:buFont typeface="Arial" panose="020B0604020202020204" pitchFamily="34" charset="0"/>
              <a:buChar char="•"/>
            </a:pPr>
            <a:r>
              <a:rPr lang="en-US"/>
              <a:t>MSFT ML Services</a:t>
            </a:r>
          </a:p>
          <a:p>
            <a:pPr marL="171450" indent="-171450">
              <a:buFont typeface="Arial" panose="020B0604020202020204" pitchFamily="34" charset="0"/>
              <a:buChar char="•"/>
            </a:pPr>
            <a:r>
              <a:rPr lang="en-US"/>
              <a:t>Spark cluster</a:t>
            </a:r>
          </a:p>
          <a:p>
            <a:pPr marL="171450" indent="-171450">
              <a:buFont typeface="Arial" panose="020B0604020202020204" pitchFamily="34" charset="0"/>
              <a:buChar char="•"/>
            </a:pPr>
            <a:r>
              <a:rPr lang="en-US"/>
              <a:t>SQL</a:t>
            </a:r>
          </a:p>
          <a:p>
            <a:pPr marL="0" indent="0">
              <a:buFont typeface="Arial" panose="020B0604020202020204" pitchFamily="34" charset="0"/>
              <a:buNone/>
            </a:pPr>
            <a:r>
              <a:rPr lang="en-US"/>
              <a:t>Use slide 8 as reference</a:t>
            </a:r>
          </a:p>
          <a:p>
            <a:pPr marL="0" indent="0">
              <a:buFont typeface="Arial" panose="020B0604020202020204" pitchFamily="34" charset="0"/>
              <a:buNone/>
            </a:pPr>
            <a:r>
              <a:rPr lang="en-US"/>
              <a:t>List </a:t>
            </a:r>
          </a:p>
          <a:p>
            <a:endParaRPr lang="en-US"/>
          </a:p>
        </p:txBody>
      </p:sp>
    </p:spTree>
    <p:extLst>
      <p:ext uri="{BB962C8B-B14F-4D97-AF65-F5344CB8AC3E}">
        <p14:creationId xmlns:p14="http://schemas.microsoft.com/office/powerpoint/2010/main" val="1765749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8/8/2018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Docker container based deployment allows: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Light"/>
                <a:ea typeface="+mn-ea"/>
                <a:cs typeface="+mn-cs"/>
              </a:rPr>
              <a:t>Single node deployment (cloud/on </a:t>
            </a:r>
            <a:r>
              <a:rPr kumimoji="0" lang="en-US" sz="1600" b="0" i="0" u="none" strike="noStrike" kern="1200" cap="none" spc="0" normalizeH="0" baseline="0" noProof="0" err="1">
                <a:ln>
                  <a:noFill/>
                </a:ln>
                <a:solidFill>
                  <a:srgbClr val="FFFFFF"/>
                </a:solidFill>
                <a:effectLst/>
                <a:uLnTx/>
                <a:uFillTx/>
                <a:latin typeface="Segoe UI Light"/>
                <a:ea typeface="+mn-ea"/>
                <a:cs typeface="+mn-cs"/>
              </a:rPr>
              <a:t>prem</a:t>
            </a:r>
            <a:r>
              <a:rPr kumimoji="0" lang="en-US" sz="1600" b="0" i="0" u="none" strike="noStrike" kern="1200" cap="none" spc="0" normalizeH="0" baseline="0" noProof="0">
                <a:ln>
                  <a:noFill/>
                </a:ln>
                <a:solidFill>
                  <a:srgbClr val="FFFFFF"/>
                </a:solidFill>
                <a:effectLst/>
                <a:uLnTx/>
                <a:uFillTx/>
                <a:latin typeface="Segoe UI Light"/>
                <a:ea typeface="+mn-ea"/>
                <a:cs typeface="+mn-cs"/>
              </a:rPr>
              <a:t>)</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Light"/>
                <a:ea typeface="+mn-ea"/>
                <a:cs typeface="+mn-cs"/>
              </a:rPr>
              <a:t>Clustered deployments via Azure Container Service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public preview target of 10k RPS on ACS cluster configuration</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Currently have published models (via TLC) with &lt;10ms latency</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Light"/>
                <a:ea typeface="+mn-ea"/>
                <a:cs typeface="+mn-cs"/>
              </a:rPr>
              <a:t>Edge deployment via Azure IOT Edge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Light"/>
                <a:ea typeface="+mn-ea"/>
                <a:cs typeface="+mn-cs"/>
              </a:rPr>
              <a:t>Microsoft ML Server on-premises</a:t>
            </a:r>
          </a:p>
          <a:p>
            <a:endParaRPr lang="en-US"/>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Other deployment options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Light"/>
                <a:ea typeface="+mn-ea"/>
                <a:cs typeface="+mn-cs"/>
              </a:rPr>
              <a:t>Spark clusters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Light"/>
                <a:ea typeface="+mn-ea"/>
                <a:cs typeface="+mn-cs"/>
              </a:rPr>
              <a:t>Data engines:</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SQL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err="1">
                <a:ln>
                  <a:noFill/>
                </a:ln>
                <a:solidFill>
                  <a:srgbClr val="FFFFFF"/>
                </a:solidFill>
                <a:effectLst/>
                <a:uLnTx/>
                <a:uFillTx/>
                <a:latin typeface="Segoe UI Light"/>
                <a:ea typeface="+mn-ea"/>
                <a:cs typeface="+mn-cs"/>
              </a:rPr>
              <a:t>CosmosDB</a:t>
            </a:r>
            <a:r>
              <a:rPr kumimoji="0" lang="en-US" sz="1400" b="0" i="0" u="none" strike="sngStrike" kern="1200" cap="none" spc="0" normalizeH="0" baseline="0" noProof="0">
                <a:ln>
                  <a:noFill/>
                </a:ln>
                <a:solidFill>
                  <a:srgbClr val="FFFFFF"/>
                </a:solidFill>
                <a:effectLst/>
                <a:uLnTx/>
                <a:uFillTx/>
                <a:latin typeface="Segoe UI Light"/>
                <a:ea typeface="+mn-ea"/>
                <a:cs typeface="+mn-cs"/>
              </a:rPr>
              <a:t> (roadmap)</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a:ln>
                  <a:noFill/>
                </a:ln>
                <a:solidFill>
                  <a:srgbClr val="FFFFFF"/>
                </a:solidFill>
                <a:effectLst/>
                <a:uLnTx/>
                <a:uFillTx/>
                <a:latin typeface="Segoe UI Light"/>
                <a:ea typeface="+mn-ea"/>
                <a:cs typeface="+mn-cs"/>
              </a:rPr>
              <a:t>U-SQL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a:ln>
                  <a:noFill/>
                </a:ln>
                <a:solidFill>
                  <a:srgbClr val="FFFFFF"/>
                </a:solidFill>
                <a:effectLst/>
                <a:uLnTx/>
                <a:uFillTx/>
                <a:latin typeface="Segoe UI Light"/>
                <a:ea typeface="+mn-ea"/>
                <a:cs typeface="+mn-cs"/>
              </a:rPr>
              <a:t>FPGAs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err="1">
                <a:ln>
                  <a:noFill/>
                </a:ln>
                <a:solidFill>
                  <a:srgbClr val="FFFFFF"/>
                </a:solidFill>
                <a:effectLst/>
                <a:uLnTx/>
                <a:uFillTx/>
                <a:latin typeface="Segoe UI Light"/>
                <a:ea typeface="+mn-ea"/>
                <a:cs typeface="+mn-cs"/>
              </a:rPr>
              <a:t>Serverless</a:t>
            </a:r>
            <a:r>
              <a:rPr kumimoji="0" lang="en-US" sz="1600" b="0" i="0" u="none" strike="sngStrike" kern="1200" cap="none" spc="0" normalizeH="0" baseline="0" noProof="0">
                <a:ln>
                  <a:noFill/>
                </a:ln>
                <a:solidFill>
                  <a:srgbClr val="FFFFFF"/>
                </a:solidFill>
                <a:effectLst/>
                <a:uLnTx/>
                <a:uFillTx/>
                <a:latin typeface="Segoe UI Light"/>
                <a:ea typeface="+mn-ea"/>
                <a:cs typeface="+mn-cs"/>
              </a:rPr>
              <a:t> (roadmap) </a:t>
            </a:r>
            <a:endParaRPr kumimoji="0" lang="en-US" sz="1200" b="0" i="0" u="none" strike="sngStrike" kern="1200" cap="none" spc="0" normalizeH="0" baseline="0" noProof="0">
              <a:ln>
                <a:noFill/>
              </a:ln>
              <a:solidFill>
                <a:srgbClr val="FFFFFF"/>
              </a:solidFill>
              <a:effectLst/>
              <a:uLnTx/>
              <a:uFillTx/>
              <a:latin typeface="Segoe UI Light"/>
              <a:ea typeface="+mn-ea"/>
              <a:cs typeface="+mn-cs"/>
            </a:endParaRPr>
          </a:p>
          <a:p>
            <a:endParaRPr lang="en-US"/>
          </a:p>
          <a:p>
            <a:endParaRPr lang="en-US"/>
          </a:p>
          <a:p>
            <a:endParaRPr lang="en-US"/>
          </a:p>
          <a:p>
            <a:endParaRPr lang="en-US"/>
          </a:p>
          <a:p>
            <a:endParaRPr lang="en-US"/>
          </a:p>
          <a:p>
            <a:r>
              <a:rPr lang="en-US"/>
              <a:t>Docker logo</a:t>
            </a:r>
          </a:p>
          <a:p>
            <a:pPr marL="171450" indent="-171450">
              <a:buFont typeface="Arial" panose="020B0604020202020204" pitchFamily="34" charset="0"/>
              <a:buChar char="•"/>
            </a:pPr>
            <a:r>
              <a:rPr lang="en-US"/>
              <a:t>Single node (on </a:t>
            </a:r>
            <a:r>
              <a:rPr lang="en-US" err="1"/>
              <a:t>prem</a:t>
            </a:r>
            <a:r>
              <a:rPr lang="en-US"/>
              <a:t>, cloud</a:t>
            </a:r>
          </a:p>
          <a:p>
            <a:pPr marL="171450" indent="-171450">
              <a:buFont typeface="Arial" panose="020B0604020202020204" pitchFamily="34" charset="0"/>
              <a:buChar char="•"/>
            </a:pPr>
            <a:r>
              <a:rPr lang="en-US"/>
              <a:t>ACS</a:t>
            </a:r>
          </a:p>
          <a:p>
            <a:pPr marL="171450" indent="-171450">
              <a:buFont typeface="Arial" panose="020B0604020202020204" pitchFamily="34" charset="0"/>
              <a:buChar char="•"/>
            </a:pPr>
            <a:r>
              <a:rPr lang="en-US"/>
              <a:t>Edge</a:t>
            </a:r>
          </a:p>
          <a:p>
            <a:pPr marL="171450" indent="-171450">
              <a:buFont typeface="Arial" panose="020B0604020202020204" pitchFamily="34" charset="0"/>
              <a:buChar char="•"/>
            </a:pPr>
            <a:r>
              <a:rPr lang="en-US"/>
              <a:t>MSFT ML Services</a:t>
            </a:r>
          </a:p>
          <a:p>
            <a:pPr marL="171450" indent="-171450">
              <a:buFont typeface="Arial" panose="020B0604020202020204" pitchFamily="34" charset="0"/>
              <a:buChar char="•"/>
            </a:pPr>
            <a:r>
              <a:rPr lang="en-US"/>
              <a:t>Spark cluster</a:t>
            </a:r>
          </a:p>
          <a:p>
            <a:pPr marL="171450" indent="-171450">
              <a:buFont typeface="Arial" panose="020B0604020202020204" pitchFamily="34" charset="0"/>
              <a:buChar char="•"/>
            </a:pPr>
            <a:r>
              <a:rPr lang="en-US"/>
              <a:t>SQL</a:t>
            </a:r>
          </a:p>
          <a:p>
            <a:pPr marL="0" indent="0">
              <a:buFont typeface="Arial" panose="020B0604020202020204" pitchFamily="34" charset="0"/>
              <a:buNone/>
            </a:pPr>
            <a:r>
              <a:rPr lang="en-US"/>
              <a:t>Use slide 8 as reference</a:t>
            </a:r>
          </a:p>
          <a:p>
            <a:pPr marL="0" indent="0">
              <a:buFont typeface="Arial" panose="020B0604020202020204" pitchFamily="34" charset="0"/>
              <a:buNone/>
            </a:pPr>
            <a:r>
              <a:rPr lang="en-US"/>
              <a:t>List </a:t>
            </a:r>
          </a:p>
          <a:p>
            <a:endParaRPr lang="en-US"/>
          </a:p>
        </p:txBody>
      </p:sp>
    </p:spTree>
    <p:extLst>
      <p:ext uri="{BB962C8B-B14F-4D97-AF65-F5344CB8AC3E}">
        <p14:creationId xmlns:p14="http://schemas.microsoft.com/office/powerpoint/2010/main" val="4123087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64CFA94A-519F-445C-B30C-9E76FA6A2031}" type="datetime8">
              <a:rPr lang="en-US">
                <a:solidFill>
                  <a:prstClr val="black"/>
                </a:solidFill>
              </a:rPr>
              <a:pPr defTabSz="950464">
                <a:defRPr/>
              </a:pPr>
              <a:t>8/8/2018 3:59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9</a:t>
            </a:fld>
            <a:endParaRPr lang="en-US">
              <a:solidFill>
                <a:prstClr val="black"/>
              </a:solidFill>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03167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436475" cy="6994525"/>
          </a:xfrm>
          <a:prstGeom prst="rect">
            <a:avLst/>
          </a:prstGeom>
        </p:spPr>
      </p:pic>
      <p:sp>
        <p:nvSpPr>
          <p:cNvPr id="4" name="Rectangle 3"/>
          <p:cNvSpPr/>
          <p:nvPr userDrawn="1"/>
        </p:nvSpPr>
        <p:spPr bwMode="auto">
          <a:xfrm>
            <a:off x="-2" y="-5410"/>
            <a:ext cx="4617043" cy="6999935"/>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51231" y="261502"/>
            <a:ext cx="1866054" cy="686416"/>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306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4034681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37161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13307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5596957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1887677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AEC1168-A0A4-46A4-9795-88987B31181A}"/>
              </a:ext>
            </a:extLst>
          </p:cNvPr>
          <p:cNvSpPr>
            <a:spLocks noGrp="1"/>
          </p:cNvSpPr>
          <p:nvPr>
            <p:ph type="body" sz="quarter" idx="10"/>
          </p:nvPr>
        </p:nvSpPr>
        <p:spPr>
          <a:xfrm>
            <a:off x="274639" y="1246279"/>
            <a:ext cx="11889564" cy="1375761"/>
          </a:xfrm>
        </p:spPr>
        <p:txBody>
          <a:bodyPr vert="horz" wrap="square" lIns="146304" tIns="91440" rIns="146304" bIns="91440" rtlCol="0">
            <a:spAutoFit/>
          </a:bodyPr>
          <a:lstStyle>
            <a:lvl1pPr>
              <a:defRPr lang="en-US" sz="2000" smtClean="0"/>
            </a:lvl1pPr>
            <a:lvl2pPr>
              <a:defRPr lang="en-US" sz="1600" smtClean="0"/>
            </a:lvl2pPr>
            <a:lvl3pPr>
              <a:defRPr lang="en-US" sz="1400" smtClean="0"/>
            </a:lvl3pPr>
            <a:lvl4pPr>
              <a:defRPr lang="en-US" sz="1200" smtClean="0"/>
            </a:lvl4pPr>
            <a:lvl5pPr>
              <a:defRPr lang="en-US" sz="1200"/>
            </a:lvl5pPr>
          </a:lstStyle>
          <a:p>
            <a:pPr lvl="0">
              <a:buClr>
                <a:schemeClr val="tx2"/>
              </a:buClr>
            </a:pPr>
            <a:r>
              <a:rPr lang="en-US"/>
              <a:t>Edit Master text styles</a:t>
            </a:r>
          </a:p>
          <a:p>
            <a:pPr lvl="1">
              <a:buClr>
                <a:schemeClr val="tx2"/>
              </a:buClr>
            </a:pPr>
            <a:r>
              <a:rPr lang="en-US"/>
              <a:t>Second level</a:t>
            </a:r>
          </a:p>
          <a:p>
            <a:pPr lvl="2">
              <a:buClr>
                <a:schemeClr val="tx2"/>
              </a:buClr>
            </a:pPr>
            <a:r>
              <a:rPr lang="en-US"/>
              <a:t>Third level</a:t>
            </a:r>
          </a:p>
          <a:p>
            <a:pPr lvl="3">
              <a:buClr>
                <a:schemeClr val="tx2"/>
              </a:buClr>
            </a:pPr>
            <a:r>
              <a:rPr lang="en-US"/>
              <a:t>Fourth level</a:t>
            </a:r>
          </a:p>
          <a:p>
            <a:pPr lvl="4">
              <a:buClr>
                <a:schemeClr val="tx2"/>
              </a:buClr>
            </a:pPr>
            <a:r>
              <a:rPr lang="en-US"/>
              <a:t>Fifth level</a:t>
            </a:r>
          </a:p>
        </p:txBody>
      </p:sp>
      <p:sp>
        <p:nvSpPr>
          <p:cNvPr id="3" name="Title 2">
            <a:extLst>
              <a:ext uri="{FF2B5EF4-FFF2-40B4-BE49-F238E27FC236}">
                <a16:creationId xmlns:a16="http://schemas.microsoft.com/office/drawing/2014/main" id="{38B3623B-BAF3-4EA6-AEDA-9BA28ACF9B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68196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711259" y="2355680"/>
            <a:ext cx="5218274" cy="1161705"/>
          </a:xfrm>
        </p:spPr>
        <p:txBody>
          <a:bodyPr wrap="square" lIns="91440" rIns="91440" anchor="b" anchorCtr="0">
            <a:spAutoFit/>
          </a:bodyPr>
          <a:lstStyle>
            <a:lvl1pPr>
              <a:defRPr lang="en-US" sz="3264" kern="0" spc="50">
                <a:solidFill>
                  <a:srgbClr val="0078D7"/>
                </a:solidFill>
                <a:latin typeface="Segoe UI Semilight" charset="0"/>
                <a:ea typeface="Segoe UI Semilight" charset="0"/>
                <a:cs typeface="Segoe UI Semilight" charset="0"/>
              </a:defRPr>
            </a:lvl1pPr>
          </a:lstStyle>
          <a:p>
            <a:pPr marL="0" lvl="0" defTabSz="932293"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711260" y="3580347"/>
            <a:ext cx="440116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239481" y="0"/>
            <a:ext cx="6196995" cy="6994525"/>
          </a:xfrm>
        </p:spPr>
        <p:txBody>
          <a:bodyPr/>
          <a:lstStyle/>
          <a:p>
            <a:endParaRPr lang="en-US"/>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711259" y="3769235"/>
            <a:ext cx="4401167" cy="1343508"/>
          </a:xfrm>
        </p:spPr>
        <p:txBody>
          <a:bodyPr lIns="91440" rIns="91440"/>
          <a:lstStyle>
            <a:lvl1pPr>
              <a:spcBef>
                <a:spcPts val="204"/>
              </a:spcBef>
              <a:spcAft>
                <a:spcPts val="1224"/>
              </a:spcAft>
              <a:defRPr lang="en-US" sz="1224" b="1" kern="1200" spc="173" dirty="0" smtClean="0">
                <a:solidFill>
                  <a:srgbClr val="505050"/>
                </a:solidFill>
                <a:latin typeface="Segoe UI Semibold" charset="0"/>
                <a:ea typeface="Segoe UI Semibold" charset="0"/>
                <a:cs typeface="Segoe UI Semibold" charset="0"/>
              </a:defRPr>
            </a:lvl1pPr>
            <a:lvl2pPr>
              <a:defRPr lang="en-US" sz="1224" b="1" kern="1200" spc="173" dirty="0" smtClean="0">
                <a:solidFill>
                  <a:srgbClr val="505050"/>
                </a:solidFill>
                <a:latin typeface="Segoe UI Semibold" charset="0"/>
                <a:ea typeface="Segoe UI Semibold" charset="0"/>
                <a:cs typeface="Segoe UI Semibold" charset="0"/>
              </a:defRPr>
            </a:lvl2pPr>
            <a:lvl3pPr>
              <a:defRPr lang="en-US" sz="1224" b="1" kern="1200" spc="173" dirty="0" smtClean="0">
                <a:solidFill>
                  <a:srgbClr val="505050"/>
                </a:solidFill>
                <a:latin typeface="Segoe UI Semibold" charset="0"/>
                <a:ea typeface="Segoe UI Semibold" charset="0"/>
                <a:cs typeface="Segoe UI Semibold" charset="0"/>
              </a:defRPr>
            </a:lvl3pPr>
            <a:lvl4pPr>
              <a:defRPr lang="en-US" sz="1224" b="1" kern="1200" spc="173" dirty="0" smtClean="0">
                <a:solidFill>
                  <a:srgbClr val="505050"/>
                </a:solidFill>
                <a:latin typeface="Segoe UI Semibold" charset="0"/>
                <a:ea typeface="Segoe UI Semibold" charset="0"/>
                <a:cs typeface="Segoe UI Semibold" charset="0"/>
              </a:defRPr>
            </a:lvl4pPr>
            <a:lvl5pPr>
              <a:defRPr lang="en-US" sz="1224" b="1" kern="1200" spc="173"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8976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97"/>
            <a:ext cx="6218236" cy="699842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461965"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461964" y="295275"/>
            <a:ext cx="5693802" cy="917575"/>
          </a:xfrm>
        </p:spPr>
        <p:txBody>
          <a:bodyPr/>
          <a:lstStyle>
            <a:lvl1pPr>
              <a:defRPr lang="en-US" sz="3264" b="0" kern="0" cap="none" spc="50"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7349606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59062"/>
            <a:ext cx="1150619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5591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91611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041255165"/>
      </p:ext>
    </p:extLst>
  </p:cSld>
  <p:clrMap bg1="lt1" tx1="dk1" bg2="lt2" tx2="dk2" accent1="accent1" accent2="accent2" accent3="accent3" accent4="accent4" accent5="accent5" accent6="accent6" hlink="hlink" folHlink="folHlink"/>
  <p:sldLayoutIdLst>
    <p:sldLayoutId id="2147485018" r:id="rId1"/>
    <p:sldLayoutId id="2147485019" r:id="rId2"/>
    <p:sldLayoutId id="2147485020" r:id="rId3"/>
    <p:sldLayoutId id="2147485023" r:id="rId4"/>
    <p:sldLayoutId id="2147485031" r:id="rId5"/>
    <p:sldLayoutId id="2147485021" r:id="rId6"/>
    <p:sldLayoutId id="2147485022" r:id="rId7"/>
    <p:sldLayoutId id="2147485032" r:id="rId8"/>
    <p:sldLayoutId id="2147485025" r:id="rId9"/>
    <p:sldLayoutId id="2147485026" r:id="rId10"/>
    <p:sldLayoutId id="2147485027"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3798"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975" marR="0" indent="-241206"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792" marR="0" indent="-228513"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305" marR="0" indent="-228513"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817" marR="0" indent="-228513"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microsoft.github.io/prose/"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gif"/><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275545" y="4805501"/>
            <a:ext cx="6396006" cy="687057"/>
          </a:xfrm>
          <a:prstGeom prst="rect">
            <a:avLst/>
          </a:prstGeom>
        </p:spPr>
        <p:txBody>
          <a:bodyPr vert="horz" wrap="square" lIns="167869" tIns="111912" rIns="167869" bIns="111912"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32">
                <a:solidFill>
                  <a:srgbClr val="969696"/>
                </a:solidFill>
              </a:rPr>
              <a:t>&lt;title&gt;</a:t>
            </a:r>
          </a:p>
          <a:p>
            <a:pPr lvl="0">
              <a:defRPr/>
            </a:pPr>
            <a:r>
              <a:rPr lang="en-US" sz="1632">
                <a:solidFill>
                  <a:srgbClr val="969696"/>
                </a:solidFill>
                <a:latin typeface="Segoe UI Semilight"/>
              </a:rPr>
              <a:t>&lt;name&gt;</a:t>
            </a:r>
          </a:p>
        </p:txBody>
      </p:sp>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4703" y="3040062"/>
            <a:ext cx="6400736" cy="1828800"/>
          </a:xfrm>
        </p:spPr>
        <p:txBody>
          <a:bodyPr/>
          <a:lstStyle/>
          <a:p>
            <a:r>
              <a:rPr lang="en-US"/>
              <a:t>Azure Machine Learning</a:t>
            </a:r>
          </a:p>
        </p:txBody>
      </p:sp>
    </p:spTree>
    <p:extLst>
      <p:ext uri="{BB962C8B-B14F-4D97-AF65-F5344CB8AC3E}">
        <p14:creationId xmlns:p14="http://schemas.microsoft.com/office/powerpoint/2010/main" val="1308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712040" y="2425001"/>
            <a:ext cx="5217534" cy="1092384"/>
          </a:xfrm>
        </p:spPr>
        <p:txBody>
          <a:bodyPr/>
          <a:lstStyle/>
          <a:p>
            <a:r>
              <a:rPr lang="en-US"/>
              <a:t>Boost productivity </a:t>
            </a:r>
            <a:br>
              <a:rPr lang="en-US"/>
            </a:br>
            <a:r>
              <a:rPr lang="en-US"/>
              <a:t>with agile development</a:t>
            </a:r>
          </a:p>
        </p:txBody>
      </p:sp>
      <p:sp>
        <p:nvSpPr>
          <p:cNvPr id="5" name="Text Placeholder 4">
            <a:extLst>
              <a:ext uri="{FF2B5EF4-FFF2-40B4-BE49-F238E27FC236}">
                <a16:creationId xmlns:a16="http://schemas.microsoft.com/office/drawing/2014/main" id="{57FAACEE-37F8-4157-92F2-D16174864812}"/>
              </a:ext>
            </a:extLst>
          </p:cNvPr>
          <p:cNvSpPr>
            <a:spLocks noGrp="1"/>
          </p:cNvSpPr>
          <p:nvPr>
            <p:ph type="body" sz="quarter" idx="11"/>
          </p:nvPr>
        </p:nvSpPr>
        <p:spPr>
          <a:xfrm>
            <a:off x="712040" y="3769235"/>
            <a:ext cx="4765464" cy="2079544"/>
          </a:xfrm>
        </p:spPr>
        <p:txBody>
          <a:bodyPr/>
          <a:lstStyle/>
          <a:p>
            <a:pPr marL="0" indent="0">
              <a:buNone/>
            </a:pPr>
            <a:r>
              <a:rPr lang="en-US"/>
              <a:t>Spend more time modeling and less time prepping with built-in intelligent data wrangling </a:t>
            </a:r>
          </a:p>
          <a:p>
            <a:pPr marL="0" indent="0">
              <a:buNone/>
            </a:pPr>
            <a:r>
              <a:rPr lang="en-US"/>
              <a:t>Increase collaboration and sharing with notebooks and Git</a:t>
            </a:r>
          </a:p>
          <a:p>
            <a:pPr marL="0" indent="0">
              <a:buNone/>
            </a:pPr>
            <a:r>
              <a:rPr lang="en-US"/>
              <a:t>Avoid losing anything with version control and reproducibility</a:t>
            </a:r>
          </a:p>
          <a:p>
            <a:pPr marL="0" indent="0">
              <a:buNone/>
            </a:pPr>
            <a:r>
              <a:rPr lang="en-US"/>
              <a:t>Know the best performing models with metrics, lineage, run history, asset management, and more</a:t>
            </a:r>
          </a:p>
        </p:txBody>
      </p:sp>
      <p:pic>
        <p:nvPicPr>
          <p:cNvPr id="13" name="Picture Placeholder 10">
            <a:extLst>
              <a:ext uri="{FF2B5EF4-FFF2-40B4-BE49-F238E27FC236}">
                <a16:creationId xmlns:a16="http://schemas.microsoft.com/office/drawing/2014/main" id="{C46DED67-3874-4101-848C-1E34AB819CD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6239481" y="0"/>
            <a:ext cx="6196995" cy="6994525"/>
          </a:xfrm>
        </p:spPr>
      </p:pic>
      <p:grpSp>
        <p:nvGrpSpPr>
          <p:cNvPr id="15" name="Group 14"/>
          <p:cNvGrpSpPr/>
          <p:nvPr/>
        </p:nvGrpSpPr>
        <p:grpSpPr>
          <a:xfrm>
            <a:off x="5140143" y="229257"/>
            <a:ext cx="841878" cy="841878"/>
            <a:chOff x="5464695" y="2452914"/>
            <a:chExt cx="1501550" cy="1501550"/>
          </a:xfrm>
        </p:grpSpPr>
        <p:sp>
          <p:nvSpPr>
            <p:cNvPr id="16" name="Oval 15">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p:grpSpPr>
          <p:sp>
            <p:nvSpPr>
              <p:cNvPr id="18"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19"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0"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1"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2"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3"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4"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grpSp>
      </p:grpSp>
    </p:spTree>
    <p:extLst>
      <p:ext uri="{BB962C8B-B14F-4D97-AF65-F5344CB8AC3E}">
        <p14:creationId xmlns:p14="http://schemas.microsoft.com/office/powerpoint/2010/main" val="25301458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47B3A4-3C04-45E3-899B-BB8F016E4308}"/>
              </a:ext>
            </a:extLst>
          </p:cNvPr>
          <p:cNvSpPr txBox="1">
            <a:spLocks/>
          </p:cNvSpPr>
          <p:nvPr/>
        </p:nvSpPr>
        <p:spPr>
          <a:xfrm>
            <a:off x="274637" y="1212851"/>
            <a:ext cx="4713303" cy="2114425"/>
          </a:xfrm>
          <a:prstGeom prst="rect">
            <a:avLst/>
          </a:prstGeom>
        </p:spPr>
        <p:txBody>
          <a:bodyPr wrap="square">
            <a:spAutoFit/>
          </a:bodyPr>
          <a:lstStyle>
            <a:lvl1pPr marL="233059" indent="-233059" algn="l" defTabSz="932239"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179" indent="-233059" algn="l" defTabSz="932239"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298" indent="-233059" algn="l" defTabSz="932239"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418"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537"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1800"/>
              </a:spcBef>
              <a:buNone/>
            </a:pPr>
            <a:r>
              <a:rPr lang="en-US" sz="1600">
                <a:solidFill>
                  <a:schemeClr val="tx1"/>
                </a:solidFill>
              </a:rPr>
              <a:t>Sample, understand, and prep data rapidly</a:t>
            </a:r>
          </a:p>
          <a:p>
            <a:pPr marL="0" indent="0">
              <a:spcBef>
                <a:spcPts val="1800"/>
              </a:spcBef>
              <a:buNone/>
            </a:pPr>
            <a:r>
              <a:rPr lang="en-US" sz="1600">
                <a:solidFill>
                  <a:schemeClr val="tx1"/>
                </a:solidFill>
              </a:rPr>
              <a:t>Leverage </a:t>
            </a:r>
            <a:r>
              <a:rPr lang="en-US" sz="1600">
                <a:solidFill>
                  <a:schemeClr val="tx1"/>
                </a:solidFill>
                <a:hlinkClick r:id="rId3"/>
              </a:rPr>
              <a:t>PROSE</a:t>
            </a:r>
            <a:r>
              <a:rPr lang="en-US" sz="1600">
                <a:solidFill>
                  <a:schemeClr val="tx1"/>
                </a:solidFill>
              </a:rPr>
              <a:t> SDK and more for intelligent, data prep by example</a:t>
            </a:r>
          </a:p>
          <a:p>
            <a:pPr marL="0" indent="0">
              <a:spcBef>
                <a:spcPts val="1800"/>
              </a:spcBef>
              <a:buNone/>
            </a:pPr>
            <a:r>
              <a:rPr lang="en-US" sz="1600">
                <a:solidFill>
                  <a:schemeClr val="tx1"/>
                </a:solidFill>
              </a:rPr>
              <a:t>Extend/customize transform and </a:t>
            </a:r>
            <a:r>
              <a:rPr lang="en-US" sz="1600" err="1">
                <a:solidFill>
                  <a:schemeClr val="tx1"/>
                </a:solidFill>
              </a:rPr>
              <a:t>featurize</a:t>
            </a:r>
            <a:r>
              <a:rPr lang="en-US" sz="1600">
                <a:solidFill>
                  <a:schemeClr val="tx1"/>
                </a:solidFill>
              </a:rPr>
              <a:t> through Python</a:t>
            </a:r>
          </a:p>
          <a:p>
            <a:pPr marL="0" indent="0">
              <a:spcBef>
                <a:spcPts val="1800"/>
              </a:spcBef>
              <a:buNone/>
            </a:pPr>
            <a:r>
              <a:rPr lang="en-US" sz="1600">
                <a:solidFill>
                  <a:schemeClr val="tx1"/>
                </a:solidFill>
              </a:rPr>
              <a:t>Generate Python and </a:t>
            </a:r>
            <a:r>
              <a:rPr lang="en-US" sz="1600" err="1">
                <a:solidFill>
                  <a:schemeClr val="tx1"/>
                </a:solidFill>
              </a:rPr>
              <a:t>PySpark</a:t>
            </a:r>
            <a:r>
              <a:rPr lang="en-US" sz="1600">
                <a:solidFill>
                  <a:schemeClr val="tx1"/>
                </a:solidFill>
              </a:rPr>
              <a:t> for execution at scale</a:t>
            </a:r>
          </a:p>
        </p:txBody>
      </p:sp>
      <p:grpSp>
        <p:nvGrpSpPr>
          <p:cNvPr id="5" name="Group 4">
            <a:extLst>
              <a:ext uri="{FF2B5EF4-FFF2-40B4-BE49-F238E27FC236}">
                <a16:creationId xmlns:a16="http://schemas.microsoft.com/office/drawing/2014/main" id="{69D348AA-C26C-4896-B6B0-A775F579C1A8}"/>
              </a:ext>
            </a:extLst>
          </p:cNvPr>
          <p:cNvGrpSpPr/>
          <p:nvPr/>
        </p:nvGrpSpPr>
        <p:grpSpPr>
          <a:xfrm>
            <a:off x="11322325" y="229257"/>
            <a:ext cx="841878" cy="841878"/>
            <a:chOff x="5464695" y="2452914"/>
            <a:chExt cx="1501550" cy="1501550"/>
          </a:xfrm>
        </p:grpSpPr>
        <p:sp>
          <p:nvSpPr>
            <p:cNvPr id="6" name="Oval 5">
              <a:extLst>
                <a:ext uri="{FF2B5EF4-FFF2-40B4-BE49-F238E27FC236}">
                  <a16:creationId xmlns:a16="http://schemas.microsoft.com/office/drawing/2014/main" id="{BC89CF1F-B529-431E-8027-E95027ECE262}"/>
                </a:ext>
              </a:extLst>
            </p:cNvPr>
            <p:cNvSpPr/>
            <p:nvPr/>
          </p:nvSpPr>
          <p:spPr bwMode="auto">
            <a:xfrm>
              <a:off x="5464695" y="2452914"/>
              <a:ext cx="1501550" cy="150155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BB75A3B5-CE3D-4DED-8051-9F527BC26752}"/>
                </a:ext>
              </a:extLst>
            </p:cNvPr>
            <p:cNvGrpSpPr/>
            <p:nvPr/>
          </p:nvGrpSpPr>
          <p:grpSpPr>
            <a:xfrm rot="2700000">
              <a:off x="5871460" y="2772355"/>
              <a:ext cx="688020" cy="862668"/>
              <a:chOff x="13906501" y="3886200"/>
              <a:chExt cx="619125" cy="776287"/>
            </a:xfrm>
          </p:grpSpPr>
          <p:sp>
            <p:nvSpPr>
              <p:cNvPr id="8" name="Freeform 17">
                <a:extLst>
                  <a:ext uri="{FF2B5EF4-FFF2-40B4-BE49-F238E27FC236}">
                    <a16:creationId xmlns:a16="http://schemas.microsoft.com/office/drawing/2014/main" id="{04BF1D5B-C8E3-4E4C-A246-A318B5FE263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 name="Freeform 18">
                <a:extLst>
                  <a:ext uri="{FF2B5EF4-FFF2-40B4-BE49-F238E27FC236}">
                    <a16:creationId xmlns:a16="http://schemas.microsoft.com/office/drawing/2014/main" id="{744FBEF4-EAC4-493F-AC83-671915252A2B}"/>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0" name="Line 19">
                <a:extLst>
                  <a:ext uri="{FF2B5EF4-FFF2-40B4-BE49-F238E27FC236}">
                    <a16:creationId xmlns:a16="http://schemas.microsoft.com/office/drawing/2014/main" id="{805A7CCC-BA58-4779-896E-B4F49E458671}"/>
                  </a:ext>
                </a:extLst>
              </p:cNvPr>
              <p:cNvSpPr>
                <a:spLocks noChangeShapeType="1"/>
              </p:cNvSpPr>
              <p:nvPr/>
            </p:nvSpPr>
            <p:spPr bwMode="auto">
              <a:xfrm>
                <a:off x="14216063" y="4221163"/>
                <a:ext cx="0"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1" name="Freeform 20">
                <a:extLst>
                  <a:ext uri="{FF2B5EF4-FFF2-40B4-BE49-F238E27FC236}">
                    <a16:creationId xmlns:a16="http://schemas.microsoft.com/office/drawing/2014/main" id="{39E5BFB5-F952-4669-95C2-E5BE9EC59D29}"/>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2" name="Line 21">
                <a:extLst>
                  <a:ext uri="{FF2B5EF4-FFF2-40B4-BE49-F238E27FC236}">
                    <a16:creationId xmlns:a16="http://schemas.microsoft.com/office/drawing/2014/main" id="{7E2B49FB-3D68-40CE-9EDF-9E020D4768DE}"/>
                  </a:ext>
                </a:extLst>
              </p:cNvPr>
              <p:cNvSpPr>
                <a:spLocks noChangeShapeType="1"/>
              </p:cNvSpPr>
              <p:nvPr/>
            </p:nvSpPr>
            <p:spPr bwMode="auto">
              <a:xfrm>
                <a:off x="14216063" y="3967163"/>
                <a:ext cx="38100"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3" name="Freeform 22">
                <a:extLst>
                  <a:ext uri="{FF2B5EF4-FFF2-40B4-BE49-F238E27FC236}">
                    <a16:creationId xmlns:a16="http://schemas.microsoft.com/office/drawing/2014/main" id="{854CF23B-0B40-4C9E-AFEA-8484BEFB51E6}"/>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4" name="Line 23">
                <a:extLst>
                  <a:ext uri="{FF2B5EF4-FFF2-40B4-BE49-F238E27FC236}">
                    <a16:creationId xmlns:a16="http://schemas.microsoft.com/office/drawing/2014/main" id="{B019E9F1-5E9A-4B11-AD64-47612EB6268B}"/>
                  </a:ext>
                </a:extLst>
              </p:cNvPr>
              <p:cNvSpPr>
                <a:spLocks noChangeShapeType="1"/>
              </p:cNvSpPr>
              <p:nvPr/>
            </p:nvSpPr>
            <p:spPr bwMode="auto">
              <a:xfrm flipH="1">
                <a:off x="14177963" y="4581525"/>
                <a:ext cx="38100"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grpSp>
      </p:grpSp>
      <p:sp>
        <p:nvSpPr>
          <p:cNvPr id="2" name="Title 1">
            <a:extLst>
              <a:ext uri="{FF2B5EF4-FFF2-40B4-BE49-F238E27FC236}">
                <a16:creationId xmlns:a16="http://schemas.microsoft.com/office/drawing/2014/main" id="{CF162818-92B4-4DE2-A8EC-D234C4FD63FE}"/>
              </a:ext>
            </a:extLst>
          </p:cNvPr>
          <p:cNvSpPr>
            <a:spLocks noGrp="1"/>
          </p:cNvSpPr>
          <p:nvPr>
            <p:ph type="title"/>
          </p:nvPr>
        </p:nvSpPr>
        <p:spPr/>
        <p:txBody>
          <a:bodyPr/>
          <a:lstStyle/>
          <a:p>
            <a:r>
              <a:rPr lang="en-US" sz="3264" kern="0" spc="50">
                <a:solidFill>
                  <a:srgbClr val="0078D7"/>
                </a:solidFill>
                <a:latin typeface="Segoe UI Semilight" charset="0"/>
                <a:ea typeface="Segoe UI Semilight" charset="0"/>
                <a:cs typeface="Segoe UI Semilight" charset="0"/>
              </a:rPr>
              <a:t>Prep data</a:t>
            </a:r>
          </a:p>
        </p:txBody>
      </p:sp>
      <p:pic>
        <p:nvPicPr>
          <p:cNvPr id="15" name="Picture 14">
            <a:extLst>
              <a:ext uri="{FF2B5EF4-FFF2-40B4-BE49-F238E27FC236}">
                <a16:creationId xmlns:a16="http://schemas.microsoft.com/office/drawing/2014/main" id="{5D63ADC9-D15B-4C2F-9320-90BB23F49242}"/>
              </a:ext>
            </a:extLst>
          </p:cNvPr>
          <p:cNvPicPr>
            <a:picLocks noChangeAspect="1"/>
          </p:cNvPicPr>
          <p:nvPr/>
        </p:nvPicPr>
        <p:blipFill>
          <a:blip r:embed="rId4"/>
          <a:stretch>
            <a:fillRect/>
          </a:stretch>
        </p:blipFill>
        <p:spPr>
          <a:xfrm>
            <a:off x="6544631" y="2270062"/>
            <a:ext cx="5330952" cy="2852892"/>
          </a:xfrm>
          <a:prstGeom prst="rect">
            <a:avLst/>
          </a:prstGeom>
        </p:spPr>
      </p:pic>
    </p:spTree>
    <p:extLst>
      <p:ext uri="{BB962C8B-B14F-4D97-AF65-F5344CB8AC3E}">
        <p14:creationId xmlns:p14="http://schemas.microsoft.com/office/powerpoint/2010/main" val="2104734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36FB-8CCE-4B4B-B959-EEEBBE0DD7A6}"/>
              </a:ext>
            </a:extLst>
          </p:cNvPr>
          <p:cNvSpPr>
            <a:spLocks noGrp="1"/>
          </p:cNvSpPr>
          <p:nvPr>
            <p:ph type="title"/>
          </p:nvPr>
        </p:nvSpPr>
        <p:spPr>
          <a:xfrm>
            <a:off x="274639" y="295276"/>
            <a:ext cx="5714998" cy="917575"/>
          </a:xfrm>
        </p:spPr>
        <p:txBody>
          <a:bodyPr/>
          <a:lstStyle/>
          <a:p>
            <a:r>
              <a:rPr lang="en-US" sz="3264" kern="0" spc="50">
                <a:solidFill>
                  <a:srgbClr val="0078D7"/>
                </a:solidFill>
                <a:latin typeface="Segoe UI Semilight" charset="0"/>
                <a:ea typeface="Segoe UI Semilight" charset="0"/>
                <a:cs typeface="Segoe UI Semilight" charset="0"/>
              </a:rPr>
              <a:t>Experiment</a:t>
            </a:r>
          </a:p>
        </p:txBody>
      </p:sp>
      <p:grpSp>
        <p:nvGrpSpPr>
          <p:cNvPr id="17" name="Group 16">
            <a:extLst>
              <a:ext uri="{FF2B5EF4-FFF2-40B4-BE49-F238E27FC236}">
                <a16:creationId xmlns:a16="http://schemas.microsoft.com/office/drawing/2014/main" id="{B42586B4-1D3C-42F1-A90B-479352FD10F4}"/>
              </a:ext>
            </a:extLst>
          </p:cNvPr>
          <p:cNvGrpSpPr/>
          <p:nvPr/>
        </p:nvGrpSpPr>
        <p:grpSpPr>
          <a:xfrm>
            <a:off x="11322325" y="229257"/>
            <a:ext cx="841878" cy="841878"/>
            <a:chOff x="5464695" y="2452914"/>
            <a:chExt cx="1501550" cy="1501550"/>
          </a:xfrm>
        </p:grpSpPr>
        <p:sp>
          <p:nvSpPr>
            <p:cNvPr id="18" name="Oval 17">
              <a:extLst>
                <a:ext uri="{FF2B5EF4-FFF2-40B4-BE49-F238E27FC236}">
                  <a16:creationId xmlns:a16="http://schemas.microsoft.com/office/drawing/2014/main" id="{2398B046-E39B-4B02-B1D0-2E43A1BE88ED}"/>
                </a:ext>
              </a:extLst>
            </p:cNvPr>
            <p:cNvSpPr/>
            <p:nvPr/>
          </p:nvSpPr>
          <p:spPr bwMode="auto">
            <a:xfrm>
              <a:off x="5464695" y="2452914"/>
              <a:ext cx="1501550" cy="150155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 name="Group 18">
              <a:extLst>
                <a:ext uri="{FF2B5EF4-FFF2-40B4-BE49-F238E27FC236}">
                  <a16:creationId xmlns:a16="http://schemas.microsoft.com/office/drawing/2014/main" id="{84DED7C0-8213-4D45-BB4E-EA532D85CE46}"/>
                </a:ext>
              </a:extLst>
            </p:cNvPr>
            <p:cNvGrpSpPr/>
            <p:nvPr/>
          </p:nvGrpSpPr>
          <p:grpSpPr>
            <a:xfrm rot="2700000">
              <a:off x="5871460" y="2772355"/>
              <a:ext cx="688020" cy="862668"/>
              <a:chOff x="13906501" y="3886200"/>
              <a:chExt cx="619125" cy="776287"/>
            </a:xfrm>
          </p:grpSpPr>
          <p:sp>
            <p:nvSpPr>
              <p:cNvPr id="20" name="Freeform 17">
                <a:extLst>
                  <a:ext uri="{FF2B5EF4-FFF2-40B4-BE49-F238E27FC236}">
                    <a16:creationId xmlns:a16="http://schemas.microsoft.com/office/drawing/2014/main" id="{0D0AB090-B2BE-4999-804C-8B7BB3F5CAED}"/>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1" name="Freeform 18">
                <a:extLst>
                  <a:ext uri="{FF2B5EF4-FFF2-40B4-BE49-F238E27FC236}">
                    <a16:creationId xmlns:a16="http://schemas.microsoft.com/office/drawing/2014/main" id="{36CEBB18-B24F-4A48-8A30-0AC7D11DA7B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2" name="Line 19">
                <a:extLst>
                  <a:ext uri="{FF2B5EF4-FFF2-40B4-BE49-F238E27FC236}">
                    <a16:creationId xmlns:a16="http://schemas.microsoft.com/office/drawing/2014/main" id="{08324115-2F5D-4289-8F02-D2ACA160478F}"/>
                  </a:ext>
                </a:extLst>
              </p:cNvPr>
              <p:cNvSpPr>
                <a:spLocks noChangeShapeType="1"/>
              </p:cNvSpPr>
              <p:nvPr/>
            </p:nvSpPr>
            <p:spPr bwMode="auto">
              <a:xfrm>
                <a:off x="14216063" y="4221163"/>
                <a:ext cx="0"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3" name="Freeform 20">
                <a:extLst>
                  <a:ext uri="{FF2B5EF4-FFF2-40B4-BE49-F238E27FC236}">
                    <a16:creationId xmlns:a16="http://schemas.microsoft.com/office/drawing/2014/main" id="{D16AAA45-32AE-4B62-99EE-D5A9D0A1166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4" name="Line 21">
                <a:extLst>
                  <a:ext uri="{FF2B5EF4-FFF2-40B4-BE49-F238E27FC236}">
                    <a16:creationId xmlns:a16="http://schemas.microsoft.com/office/drawing/2014/main" id="{D0DC7EB9-A641-499F-86E0-23204982DF8D}"/>
                  </a:ext>
                </a:extLst>
              </p:cNvPr>
              <p:cNvSpPr>
                <a:spLocks noChangeShapeType="1"/>
              </p:cNvSpPr>
              <p:nvPr/>
            </p:nvSpPr>
            <p:spPr bwMode="auto">
              <a:xfrm>
                <a:off x="14216063" y="3967163"/>
                <a:ext cx="38100"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5" name="Freeform 22">
                <a:extLst>
                  <a:ext uri="{FF2B5EF4-FFF2-40B4-BE49-F238E27FC236}">
                    <a16:creationId xmlns:a16="http://schemas.microsoft.com/office/drawing/2014/main" id="{1B85DB04-D4B8-4B57-9086-C1411352A84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6" name="Line 23">
                <a:extLst>
                  <a:ext uri="{FF2B5EF4-FFF2-40B4-BE49-F238E27FC236}">
                    <a16:creationId xmlns:a16="http://schemas.microsoft.com/office/drawing/2014/main" id="{874C4F99-9AE7-4D55-B2CE-A36C20165A0E}"/>
                  </a:ext>
                </a:extLst>
              </p:cNvPr>
              <p:cNvSpPr>
                <a:spLocks noChangeShapeType="1"/>
              </p:cNvSpPr>
              <p:nvPr/>
            </p:nvSpPr>
            <p:spPr bwMode="auto">
              <a:xfrm flipH="1">
                <a:off x="14177963" y="4581525"/>
                <a:ext cx="38100"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defTabSz="950225"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ea typeface="MS PGothic" panose="020B0600070205080204" pitchFamily="34" charset="-128"/>
                </a:endParaRPr>
              </a:p>
            </p:txBody>
          </p:sp>
        </p:grpSp>
      </p:grpSp>
      <p:sp>
        <p:nvSpPr>
          <p:cNvPr id="31" name="Content Placeholder 2">
            <a:extLst>
              <a:ext uri="{FF2B5EF4-FFF2-40B4-BE49-F238E27FC236}">
                <a16:creationId xmlns:a16="http://schemas.microsoft.com/office/drawing/2014/main" id="{6E962BF1-51C5-4E15-B6DC-DA31CD42B533}"/>
              </a:ext>
            </a:extLst>
          </p:cNvPr>
          <p:cNvSpPr txBox="1">
            <a:spLocks/>
          </p:cNvSpPr>
          <p:nvPr/>
        </p:nvSpPr>
        <p:spPr>
          <a:xfrm>
            <a:off x="274639" y="1212851"/>
            <a:ext cx="5333998" cy="2566857"/>
          </a:xfrm>
          <a:prstGeom prst="rect">
            <a:avLst/>
          </a:prstGeom>
        </p:spPr>
        <p:txBody>
          <a:bodyPr wrap="square" anchor="t">
            <a:spAutoFit/>
          </a:bodyPr>
          <a:lstStyle>
            <a:lvl1pPr marL="233059" indent="-233059" algn="l" defTabSz="932239"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179" indent="-233059" algn="l" defTabSz="932239"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298" indent="-233059" algn="l" defTabSz="932239"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418"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537"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1800"/>
              </a:spcBef>
              <a:buNone/>
            </a:pPr>
            <a:r>
              <a:rPr lang="en-US" sz="1600">
                <a:solidFill>
                  <a:schemeClr val="tx1"/>
                </a:solidFill>
              </a:rPr>
              <a:t>Manage job for local and cloud experiments </a:t>
            </a:r>
          </a:p>
          <a:p>
            <a:pPr marL="0" indent="0">
              <a:spcBef>
                <a:spcPts val="1800"/>
              </a:spcBef>
              <a:buNone/>
            </a:pPr>
            <a:r>
              <a:rPr lang="en-US" sz="1600">
                <a:solidFill>
                  <a:schemeClr val="tx1"/>
                </a:solidFill>
              </a:rPr>
              <a:t>Find support for Spark + Python + R (roadmap) </a:t>
            </a:r>
          </a:p>
          <a:p>
            <a:pPr marL="0" indent="0">
              <a:spcBef>
                <a:spcPts val="1800"/>
              </a:spcBef>
              <a:buNone/>
            </a:pPr>
            <a:r>
              <a:rPr lang="en-US" sz="1600">
                <a:solidFill>
                  <a:schemeClr val="tx1"/>
                </a:solidFill>
              </a:rPr>
              <a:t>Execute jobs locally, on remote VMs (scale up),</a:t>
            </a:r>
            <a:br>
              <a:rPr lang="en-US">
                <a:solidFill>
                  <a:schemeClr val="tx1"/>
                </a:solidFill>
                <a:latin typeface="+mn-ea"/>
                <a:cs typeface="+mn-ea"/>
              </a:rPr>
            </a:br>
            <a:r>
              <a:rPr lang="en-US" sz="1600">
                <a:solidFill>
                  <a:schemeClr val="tx1"/>
                </a:solidFill>
              </a:rPr>
              <a:t>on Spark clusters (scale out), or SQL on-premises</a:t>
            </a:r>
          </a:p>
          <a:p>
            <a:pPr marL="0" indent="0">
              <a:spcBef>
                <a:spcPts val="1800"/>
              </a:spcBef>
              <a:buNone/>
            </a:pPr>
            <a:r>
              <a:rPr lang="en-US" sz="1600">
                <a:solidFill>
                  <a:schemeClr val="tx1"/>
                </a:solidFill>
              </a:rPr>
              <a:t>Create with Git-backed experimentation tracking of code, config, parameters, and data</a:t>
            </a:r>
            <a:endParaRPr lang="en-US" sz="1600">
              <a:solidFill>
                <a:schemeClr val="tx1"/>
              </a:solidFill>
              <a:cs typeface="Segoe UI Semilight"/>
            </a:endParaRPr>
          </a:p>
          <a:p>
            <a:pPr marL="0" indent="0">
              <a:spcBef>
                <a:spcPts val="1800"/>
              </a:spcBef>
              <a:buNone/>
            </a:pPr>
            <a:r>
              <a:rPr lang="en-US" sz="1600">
                <a:solidFill>
                  <a:schemeClr val="tx1"/>
                </a:solidFill>
              </a:rPr>
              <a:t>Discover and compare with detailed historical metadata</a:t>
            </a:r>
          </a:p>
        </p:txBody>
      </p:sp>
      <p:pic>
        <p:nvPicPr>
          <p:cNvPr id="4" name="Picture 3">
            <a:extLst>
              <a:ext uri="{FF2B5EF4-FFF2-40B4-BE49-F238E27FC236}">
                <a16:creationId xmlns:a16="http://schemas.microsoft.com/office/drawing/2014/main" id="{3D8970FA-F08A-4343-9092-F3BD45A5CBE5}"/>
              </a:ext>
            </a:extLst>
          </p:cNvPr>
          <p:cNvPicPr>
            <a:picLocks noChangeAspect="1"/>
          </p:cNvPicPr>
          <p:nvPr/>
        </p:nvPicPr>
        <p:blipFill>
          <a:blip r:embed="rId3"/>
          <a:stretch>
            <a:fillRect/>
          </a:stretch>
        </p:blipFill>
        <p:spPr>
          <a:xfrm>
            <a:off x="6499348" y="2008599"/>
            <a:ext cx="5349240" cy="3434812"/>
          </a:xfrm>
          <a:prstGeom prst="rect">
            <a:avLst/>
          </a:prstGeom>
        </p:spPr>
      </p:pic>
    </p:spTree>
    <p:extLst>
      <p:ext uri="{BB962C8B-B14F-4D97-AF65-F5344CB8AC3E}">
        <p14:creationId xmlns:p14="http://schemas.microsoft.com/office/powerpoint/2010/main" val="7777148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558205" y="2428497"/>
            <a:ext cx="4517032" cy="1088888"/>
          </a:xfrm>
        </p:spPr>
        <p:txBody>
          <a:bodyPr/>
          <a:lstStyle/>
          <a:p>
            <a:r>
              <a:rPr lang="en-US"/>
              <a:t>Begin building now with the tools and platforms you know</a:t>
            </a:r>
          </a:p>
        </p:txBody>
      </p:sp>
      <p:sp>
        <p:nvSpPr>
          <p:cNvPr id="5" name="Text Placeholder 4">
            <a:extLst>
              <a:ext uri="{FF2B5EF4-FFF2-40B4-BE49-F238E27FC236}">
                <a16:creationId xmlns:a16="http://schemas.microsoft.com/office/drawing/2014/main" id="{7540CD55-F1D5-4847-B594-43677C9E77B8}"/>
              </a:ext>
            </a:extLst>
          </p:cNvPr>
          <p:cNvSpPr>
            <a:spLocks noGrp="1"/>
          </p:cNvSpPr>
          <p:nvPr>
            <p:ph type="body" sz="quarter" idx="11"/>
          </p:nvPr>
        </p:nvSpPr>
        <p:spPr>
          <a:xfrm>
            <a:off x="712040" y="3769235"/>
            <a:ext cx="3894126" cy="2476961"/>
          </a:xfrm>
        </p:spPr>
        <p:txBody>
          <a:bodyPr/>
          <a:lstStyle/>
          <a:p>
            <a:pPr marL="0" indent="0">
              <a:buNone/>
            </a:pPr>
            <a:r>
              <a:rPr lang="en-US"/>
              <a:t>Choose between visual drag-and-drop or code-first authoring</a:t>
            </a:r>
          </a:p>
          <a:p>
            <a:pPr marL="0" indent="0">
              <a:buNone/>
            </a:pPr>
            <a:r>
              <a:rPr lang="en-US"/>
              <a:t>Use your favorite IDE</a:t>
            </a:r>
          </a:p>
          <a:p>
            <a:pPr marL="0" indent="0">
              <a:buNone/>
            </a:pPr>
            <a:r>
              <a:rPr lang="en-US"/>
              <a:t>Call Azure Machine Learning services directly in VS Code*</a:t>
            </a:r>
          </a:p>
          <a:p>
            <a:pPr marL="0" indent="0">
              <a:buNone/>
            </a:pPr>
            <a:r>
              <a:rPr lang="en-US"/>
              <a:t>Build on any framework or library with the most popular languages</a:t>
            </a:r>
          </a:p>
          <a:p>
            <a:pPr marL="0" indent="0">
              <a:buNone/>
            </a:pPr>
            <a:r>
              <a:rPr lang="en-US"/>
              <a:t>Train quicker and easier with industry-leading Spark and GPUs</a:t>
            </a:r>
          </a:p>
        </p:txBody>
      </p:sp>
      <p:sp>
        <p:nvSpPr>
          <p:cNvPr id="7" name="TextBox 6">
            <a:extLst>
              <a:ext uri="{FF2B5EF4-FFF2-40B4-BE49-F238E27FC236}">
                <a16:creationId xmlns:a16="http://schemas.microsoft.com/office/drawing/2014/main" id="{D3ACE033-A647-4B42-8BEC-99AEDEB45271}"/>
              </a:ext>
            </a:extLst>
          </p:cNvPr>
          <p:cNvSpPr txBox="1"/>
          <p:nvPr/>
        </p:nvSpPr>
        <p:spPr>
          <a:xfrm>
            <a:off x="94143" y="6659238"/>
            <a:ext cx="4223634" cy="223853"/>
          </a:xfrm>
          <a:prstGeom prst="rect">
            <a:avLst/>
          </a:prstGeom>
          <a:noFill/>
        </p:spPr>
        <p:txBody>
          <a:bodyPr wrap="square" lIns="93234" tIns="46630" rIns="93260" bIns="46630" rtlCol="0">
            <a:spAutoFit/>
          </a:bodyPr>
          <a:lstStyle/>
          <a:p>
            <a:pPr defTabSz="1242953">
              <a:lnSpc>
                <a:spcPct val="90000"/>
              </a:lnSpc>
              <a:defRPr/>
            </a:pPr>
            <a:r>
              <a:rPr lang="en-US" sz="918" kern="0">
                <a:gradFill>
                  <a:gsLst>
                    <a:gs pos="13483">
                      <a:schemeClr val="tx1"/>
                    </a:gs>
                    <a:gs pos="62000">
                      <a:schemeClr val="tx1"/>
                    </a:gs>
                  </a:gsLst>
                  <a:lin ang="5400000" scaled="0"/>
                </a:gradFill>
                <a:latin typeface="Segoe UI" panose="020B0502040204020203" pitchFamily="34" charset="0"/>
                <a:cs typeface="Segoe UI" panose="020B0502040204020203" pitchFamily="34" charset="0"/>
              </a:rPr>
              <a:t>*More IDEs coming soon</a:t>
            </a:r>
          </a:p>
        </p:txBody>
      </p:sp>
      <p:pic>
        <p:nvPicPr>
          <p:cNvPr id="27" name="Picture Placeholder 26">
            <a:extLst>
              <a:ext uri="{FF2B5EF4-FFF2-40B4-BE49-F238E27FC236}">
                <a16:creationId xmlns:a16="http://schemas.microsoft.com/office/drawing/2014/main" id="{AA75F078-0B5F-45FD-9FE7-A8BFAC390BD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6239481" y="0"/>
            <a:ext cx="6196995" cy="6994525"/>
          </a:xfrm>
        </p:spPr>
      </p:pic>
      <p:grpSp>
        <p:nvGrpSpPr>
          <p:cNvPr id="15" name="Group 14"/>
          <p:cNvGrpSpPr/>
          <p:nvPr/>
        </p:nvGrpSpPr>
        <p:grpSpPr>
          <a:xfrm>
            <a:off x="5140143" y="229257"/>
            <a:ext cx="841878" cy="841878"/>
            <a:chOff x="9230873" y="2452914"/>
            <a:chExt cx="1501550" cy="1501550"/>
          </a:xfrm>
        </p:grpSpPr>
        <p:sp>
          <p:nvSpPr>
            <p:cNvPr id="16" name="Oval 15">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7"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Tree>
    <p:extLst>
      <p:ext uri="{BB962C8B-B14F-4D97-AF65-F5344CB8AC3E}">
        <p14:creationId xmlns:p14="http://schemas.microsoft.com/office/powerpoint/2010/main" val="3803024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100"/>
                                  </p:stCondLst>
                                  <p:childTnLst>
                                    <p:animMotion origin="layout" path="M -3.75E-6 -4.44444E-6 L -3.75E-6 -0.04537 " pathEditMode="relative" rAng="0" ptsTypes="AA">
                                      <p:cBhvr>
                                        <p:cTn id="9" dur="600" spd="-100000" fill="hold"/>
                                        <p:tgtEl>
                                          <p:spTgt spid="7"/>
                                        </p:tgtEl>
                                        <p:attrNameLst>
                                          <p:attrName>ppt_x</p:attrName>
                                          <p:attrName>ppt_y</p:attrName>
                                        </p:attrNameLst>
                                      </p:cBhvr>
                                      <p:rCtr x="0"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D83ECC-6FAE-41D2-9392-F23414C7FF18}"/>
              </a:ext>
            </a:extLst>
          </p:cNvPr>
          <p:cNvPicPr>
            <a:picLocks noChangeAspect="1"/>
          </p:cNvPicPr>
          <p:nvPr/>
        </p:nvPicPr>
        <p:blipFill>
          <a:blip r:embed="rId3"/>
          <a:stretch>
            <a:fillRect/>
          </a:stretch>
        </p:blipFill>
        <p:spPr>
          <a:xfrm>
            <a:off x="472926" y="2099159"/>
            <a:ext cx="5554950" cy="3017520"/>
          </a:xfrm>
          <a:prstGeom prst="rect">
            <a:avLst/>
          </a:prstGeom>
          <a:ln w="6350">
            <a:solidFill>
              <a:schemeClr val="bg2">
                <a:lumMod val="90000"/>
              </a:schemeClr>
            </a:solidFill>
          </a:ln>
        </p:spPr>
      </p:pic>
      <p:sp>
        <p:nvSpPr>
          <p:cNvPr id="6" name="Text Placeholder 2">
            <a:extLst>
              <a:ext uri="{FF2B5EF4-FFF2-40B4-BE49-F238E27FC236}">
                <a16:creationId xmlns:a16="http://schemas.microsoft.com/office/drawing/2014/main" id="{31CF98B7-7626-433D-8F1C-0B1C26D72CDE}"/>
              </a:ext>
            </a:extLst>
          </p:cNvPr>
          <p:cNvSpPr txBox="1">
            <a:spLocks/>
          </p:cNvSpPr>
          <p:nvPr/>
        </p:nvSpPr>
        <p:spPr>
          <a:xfrm>
            <a:off x="1699628" y="5554662"/>
            <a:ext cx="3215708" cy="338554"/>
          </a:xfrm>
          <a:prstGeom prst="rect">
            <a:avLst/>
          </a:prstGeom>
        </p:spPr>
        <p:txBody>
          <a:bodyPr>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293" fontAlgn="base">
              <a:lnSpc>
                <a:spcPct val="100000"/>
              </a:lnSpc>
              <a:spcAft>
                <a:spcPct val="0"/>
              </a:spcAft>
              <a:buNone/>
              <a:defRPr/>
            </a:pPr>
            <a:r>
              <a:rPr lang="en-US" sz="1600" cap="all" spc="204">
                <a:solidFill>
                  <a:srgbClr val="0078D7"/>
                </a:solidFill>
                <a:latin typeface="Segoe UI Semilight" charset="0"/>
                <a:cs typeface="Segoe UI Semilight" charset="0"/>
              </a:rPr>
              <a:t>Visual drag-and-drop</a:t>
            </a:r>
          </a:p>
        </p:txBody>
      </p:sp>
      <p:sp>
        <p:nvSpPr>
          <p:cNvPr id="7" name="Text Placeholder 2">
            <a:extLst>
              <a:ext uri="{FF2B5EF4-FFF2-40B4-BE49-F238E27FC236}">
                <a16:creationId xmlns:a16="http://schemas.microsoft.com/office/drawing/2014/main" id="{A092029B-F528-4136-B6FB-B6CFDD6B2E49}"/>
              </a:ext>
            </a:extLst>
          </p:cNvPr>
          <p:cNvSpPr txBox="1">
            <a:spLocks/>
          </p:cNvSpPr>
          <p:nvPr/>
        </p:nvSpPr>
        <p:spPr>
          <a:xfrm>
            <a:off x="8004408" y="5554662"/>
            <a:ext cx="3215708" cy="338554"/>
          </a:xfrm>
          <a:prstGeom prst="rect">
            <a:avLst/>
          </a:prstGeom>
        </p:spPr>
        <p:txBody>
          <a:bodyPr>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293" fontAlgn="base">
              <a:lnSpc>
                <a:spcPct val="100000"/>
              </a:lnSpc>
              <a:spcAft>
                <a:spcPct val="0"/>
              </a:spcAft>
              <a:buNone/>
              <a:defRPr/>
            </a:pPr>
            <a:r>
              <a:rPr lang="en-US" sz="1600" cap="all" spc="204">
                <a:solidFill>
                  <a:srgbClr val="0078D7"/>
                </a:solidFill>
                <a:latin typeface="Segoe UI Semilight" charset="0"/>
                <a:cs typeface="Segoe UI Semilight" charset="0"/>
              </a:rPr>
              <a:t>Code-first</a:t>
            </a:r>
          </a:p>
        </p:txBody>
      </p:sp>
      <p:grpSp>
        <p:nvGrpSpPr>
          <p:cNvPr id="10" name="Group 9">
            <a:extLst>
              <a:ext uri="{FF2B5EF4-FFF2-40B4-BE49-F238E27FC236}">
                <a16:creationId xmlns:a16="http://schemas.microsoft.com/office/drawing/2014/main" id="{853E3C7F-A0B5-4BE7-85CB-1FEFA024C097}"/>
              </a:ext>
            </a:extLst>
          </p:cNvPr>
          <p:cNvGrpSpPr/>
          <p:nvPr/>
        </p:nvGrpSpPr>
        <p:grpSpPr>
          <a:xfrm>
            <a:off x="11322325" y="229257"/>
            <a:ext cx="841878" cy="841878"/>
            <a:chOff x="9230873" y="2452914"/>
            <a:chExt cx="1501550" cy="1501550"/>
          </a:xfrm>
        </p:grpSpPr>
        <p:sp>
          <p:nvSpPr>
            <p:cNvPr id="11" name="Oval 10">
              <a:extLst>
                <a:ext uri="{FF2B5EF4-FFF2-40B4-BE49-F238E27FC236}">
                  <a16:creationId xmlns:a16="http://schemas.microsoft.com/office/drawing/2014/main" id="{78BAFB47-C474-42B6-9A9C-722E43DA9E91}"/>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DeveloperTools_EC7A">
              <a:extLst>
                <a:ext uri="{FF2B5EF4-FFF2-40B4-BE49-F238E27FC236}">
                  <a16:creationId xmlns:a16="http://schemas.microsoft.com/office/drawing/2014/main" id="{DDC62AB0-DB59-4188-A7C7-5E789E8F6F0B}"/>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
        <p:nvSpPr>
          <p:cNvPr id="8" name="Title 7">
            <a:extLst>
              <a:ext uri="{FF2B5EF4-FFF2-40B4-BE49-F238E27FC236}">
                <a16:creationId xmlns:a16="http://schemas.microsoft.com/office/drawing/2014/main" id="{60164A0E-277B-4210-B91E-3D144BB24639}"/>
              </a:ext>
            </a:extLst>
          </p:cNvPr>
          <p:cNvSpPr>
            <a:spLocks noGrp="1"/>
          </p:cNvSpPr>
          <p:nvPr>
            <p:ph type="title"/>
          </p:nvPr>
        </p:nvSpPr>
        <p:spPr/>
        <p:txBody>
          <a:bodyPr/>
          <a:lstStyle/>
          <a:p>
            <a:r>
              <a:rPr lang="en-US" sz="3264" kern="0" spc="50">
                <a:solidFill>
                  <a:srgbClr val="0078D7"/>
                </a:solidFill>
                <a:latin typeface="Segoe UI Semilight" charset="0"/>
                <a:ea typeface="Segoe UI Semilight" charset="0"/>
                <a:cs typeface="Segoe UI Semilight" charset="0"/>
              </a:rPr>
              <a:t>Build as you like</a:t>
            </a:r>
          </a:p>
        </p:txBody>
      </p:sp>
      <p:cxnSp>
        <p:nvCxnSpPr>
          <p:cNvPr id="13" name="Straight Connector 12">
            <a:extLst>
              <a:ext uri="{FF2B5EF4-FFF2-40B4-BE49-F238E27FC236}">
                <a16:creationId xmlns:a16="http://schemas.microsoft.com/office/drawing/2014/main" id="{19E2D631-C9A7-44D7-9E3E-D0C022D7C24C}"/>
              </a:ext>
            </a:extLst>
          </p:cNvPr>
          <p:cNvCxnSpPr/>
          <p:nvPr/>
        </p:nvCxnSpPr>
        <p:spPr>
          <a:xfrm>
            <a:off x="6277225" y="2007719"/>
            <a:ext cx="0" cy="3200400"/>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C8FC618-D72A-40F0-9884-FFF08F9237A4}"/>
              </a:ext>
            </a:extLst>
          </p:cNvPr>
          <p:cNvPicPr>
            <a:picLocks noChangeAspect="1"/>
          </p:cNvPicPr>
          <p:nvPr/>
        </p:nvPicPr>
        <p:blipFill>
          <a:blip r:embed="rId4"/>
          <a:stretch>
            <a:fillRect/>
          </a:stretch>
        </p:blipFill>
        <p:spPr>
          <a:xfrm>
            <a:off x="6526575" y="2092440"/>
            <a:ext cx="5659554" cy="3030957"/>
          </a:xfrm>
          <a:prstGeom prst="rect">
            <a:avLst/>
          </a:prstGeom>
        </p:spPr>
      </p:pic>
    </p:spTree>
    <p:extLst>
      <p:ext uri="{BB962C8B-B14F-4D97-AF65-F5344CB8AC3E}">
        <p14:creationId xmlns:p14="http://schemas.microsoft.com/office/powerpoint/2010/main" val="4139377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274639" y="1212851"/>
            <a:ext cx="4797619" cy="766364"/>
          </a:xfrm>
          <a:prstGeom prst="rect">
            <a:avLst/>
          </a:prstGeom>
          <a:noFill/>
        </p:spPr>
        <p:txBody>
          <a:bodyPr wrap="square" lIns="91440" tIns="45720" rIns="91440" bIns="45720" rtlCol="0">
            <a:spAutoFit/>
          </a:bodyPr>
          <a:lstStyle/>
          <a:p>
            <a:pPr defTabSz="932239">
              <a:lnSpc>
                <a:spcPct val="90000"/>
              </a:lnSpc>
              <a:spcBef>
                <a:spcPts val="1800"/>
              </a:spcBef>
            </a:pPr>
            <a:r>
              <a:rPr lang="en-US" sz="1600"/>
              <a:t>Use your favorite IDE</a:t>
            </a:r>
          </a:p>
          <a:p>
            <a:pPr defTabSz="932239">
              <a:lnSpc>
                <a:spcPct val="90000"/>
              </a:lnSpc>
              <a:spcBef>
                <a:spcPts val="1800"/>
              </a:spcBef>
            </a:pPr>
            <a:r>
              <a:rPr lang="en-US" sz="1600"/>
              <a:t>Leverage all types of data</a:t>
            </a: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p:txBody>
          <a:bodyPr/>
          <a:lstStyle/>
          <a:p>
            <a:r>
              <a:rPr lang="en-US" sz="3264" kern="0" spc="50">
                <a:solidFill>
                  <a:srgbClr val="0078D7"/>
                </a:solidFill>
                <a:latin typeface="Segoe UI Semilight" charset="0"/>
                <a:ea typeface="Segoe UI Semilight" charset="0"/>
                <a:cs typeface="Segoe UI Semilight" charset="0"/>
              </a:rPr>
              <a:t>Use what you want</a:t>
            </a:r>
          </a:p>
        </p:txBody>
      </p:sp>
      <p:grpSp>
        <p:nvGrpSpPr>
          <p:cNvPr id="9" name="Group 8">
            <a:extLst>
              <a:ext uri="{FF2B5EF4-FFF2-40B4-BE49-F238E27FC236}">
                <a16:creationId xmlns:a16="http://schemas.microsoft.com/office/drawing/2014/main" id="{A3909238-10DE-43FF-98DA-D4E85B0F56E6}"/>
              </a:ext>
            </a:extLst>
          </p:cNvPr>
          <p:cNvGrpSpPr/>
          <p:nvPr/>
        </p:nvGrpSpPr>
        <p:grpSpPr>
          <a:xfrm>
            <a:off x="11322325" y="229257"/>
            <a:ext cx="841878" cy="841878"/>
            <a:chOff x="9230873" y="2452914"/>
            <a:chExt cx="1501550" cy="1501550"/>
          </a:xfrm>
        </p:grpSpPr>
        <p:sp>
          <p:nvSpPr>
            <p:cNvPr id="10" name="Oval 9">
              <a:extLst>
                <a:ext uri="{FF2B5EF4-FFF2-40B4-BE49-F238E27FC236}">
                  <a16:creationId xmlns:a16="http://schemas.microsoft.com/office/drawing/2014/main" id="{AB4C14C7-70D2-40E2-9C0A-A351CA433AF4}"/>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 name="DeveloperTools_EC7A">
              <a:extLst>
                <a:ext uri="{FF2B5EF4-FFF2-40B4-BE49-F238E27FC236}">
                  <a16:creationId xmlns:a16="http://schemas.microsoft.com/office/drawing/2014/main" id="{65981AEF-EF55-4599-8E17-6B74508CFF37}"/>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
        <p:nvSpPr>
          <p:cNvPr id="12" name="TextBox 11">
            <a:extLst>
              <a:ext uri="{FF2B5EF4-FFF2-40B4-BE49-F238E27FC236}">
                <a16:creationId xmlns:a16="http://schemas.microsoft.com/office/drawing/2014/main" id="{F6B30708-0CA9-4D8B-8827-9923ACA4672A}"/>
              </a:ext>
            </a:extLst>
          </p:cNvPr>
          <p:cNvSpPr txBox="1"/>
          <p:nvPr/>
        </p:nvSpPr>
        <p:spPr>
          <a:xfrm>
            <a:off x="6446837" y="4790203"/>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382" y="1707735"/>
            <a:ext cx="800099" cy="540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046" y="1816736"/>
            <a:ext cx="1504949" cy="285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1" r="17059" b="44702"/>
          <a:stretch/>
        </p:blipFill>
        <p:spPr bwMode="auto">
          <a:xfrm>
            <a:off x="10132493" y="1769757"/>
            <a:ext cx="1295400" cy="4160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446837" y="3010136"/>
            <a:ext cx="4319346" cy="276999"/>
          </a:xfrm>
          <a:prstGeom prst="rect">
            <a:avLst/>
          </a:prstGeom>
          <a:noFill/>
        </p:spPr>
        <p:txBody>
          <a:bodyPr wrap="square" lIns="91440" tIns="45720" rIns="91440" bIns="45720" rtlCol="0">
            <a:spAutoFit/>
          </a:bodyPr>
          <a:lstStyle/>
          <a:p>
            <a:pPr defTabSz="932597">
              <a:spcAft>
                <a:spcPts val="1200"/>
              </a:spcAft>
              <a:defRPr/>
            </a:pPr>
            <a:r>
              <a:rPr lang="en-US" sz="1200" cap="all" spc="204">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773372" y="3393891"/>
            <a:ext cx="503075" cy="581139"/>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7720" y="3510180"/>
            <a:ext cx="1006672" cy="348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8885" y="3368517"/>
            <a:ext cx="1209993" cy="631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90941" y="3553965"/>
            <a:ext cx="1369884" cy="3082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426220" y="5200353"/>
            <a:ext cx="874743" cy="465289"/>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45043" y="5259977"/>
            <a:ext cx="828676" cy="346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41620" y="5965748"/>
            <a:ext cx="498568" cy="3677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647899" y="5982518"/>
            <a:ext cx="1431359" cy="33422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2056" y="5894837"/>
            <a:ext cx="1508682" cy="5095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446837" y="1363662"/>
            <a:ext cx="4319346" cy="276999"/>
          </a:xfrm>
          <a:prstGeom prst="rect">
            <a:avLst/>
          </a:prstGeom>
          <a:noFill/>
        </p:spPr>
        <p:txBody>
          <a:bodyPr wrap="square" lIns="91440" tIns="45720" rIns="91440" bIns="45720" rtlCol="0">
            <a:spAutoFit/>
          </a:bodyPr>
          <a:lstStyle/>
          <a:p>
            <a:pPr defTabSz="932597">
              <a:defRPr/>
            </a:pPr>
            <a:r>
              <a:rPr lang="en-US" sz="1200" cap="all" spc="204">
                <a:solidFill>
                  <a:srgbClr val="0078D7"/>
                </a:solidFill>
                <a:latin typeface="Segoe UI Semilight" charset="0"/>
                <a:cs typeface="Segoe UI Semilight" charset="0"/>
              </a:rPr>
              <a:t>Use any framework or library</a:t>
            </a:r>
          </a:p>
        </p:txBody>
      </p:sp>
    </p:spTree>
    <p:extLst>
      <p:ext uri="{BB962C8B-B14F-4D97-AF65-F5344CB8AC3E}">
        <p14:creationId xmlns:p14="http://schemas.microsoft.com/office/powerpoint/2010/main" val="18831945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https://ih1.redbubble.net/image.361353434.1330/flat,800x800,075,f.jpg">
            <a:extLst>
              <a:ext uri="{FF2B5EF4-FFF2-40B4-BE49-F238E27FC236}">
                <a16:creationId xmlns:a16="http://schemas.microsoft.com/office/drawing/2014/main" id="{B58A2562-42EE-4628-B73F-CBE96632D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5217" y="5880596"/>
            <a:ext cx="1006672" cy="3485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18910B8-91C0-4887-8980-09B7E9FA915C}"/>
              </a:ext>
            </a:extLst>
          </p:cNvPr>
          <p:cNvGrpSpPr/>
          <p:nvPr/>
        </p:nvGrpSpPr>
        <p:grpSpPr>
          <a:xfrm>
            <a:off x="11322325" y="229257"/>
            <a:ext cx="841878" cy="841878"/>
            <a:chOff x="9230873" y="2452914"/>
            <a:chExt cx="1501550" cy="1501550"/>
          </a:xfrm>
        </p:grpSpPr>
        <p:sp>
          <p:nvSpPr>
            <p:cNvPr id="16" name="Oval 15">
              <a:extLst>
                <a:ext uri="{FF2B5EF4-FFF2-40B4-BE49-F238E27FC236}">
                  <a16:creationId xmlns:a16="http://schemas.microsoft.com/office/drawing/2014/main" id="{AF7AB282-5B47-4CAC-BEA7-062FF3275974}"/>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7" name="DeveloperTools_EC7A">
              <a:extLst>
                <a:ext uri="{FF2B5EF4-FFF2-40B4-BE49-F238E27FC236}">
                  <a16:creationId xmlns:a16="http://schemas.microsoft.com/office/drawing/2014/main" id="{1FB277B1-FD23-4EA7-A6AF-1D6D56F3CB19}"/>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
        <p:nvSpPr>
          <p:cNvPr id="18" name="Title 1">
            <a:extLst>
              <a:ext uri="{FF2B5EF4-FFF2-40B4-BE49-F238E27FC236}">
                <a16:creationId xmlns:a16="http://schemas.microsoft.com/office/drawing/2014/main" id="{71730442-2CD0-437A-B046-6C777EFA7F4C}"/>
              </a:ext>
            </a:extLst>
          </p:cNvPr>
          <p:cNvSpPr>
            <a:spLocks noGrp="1"/>
          </p:cNvSpPr>
          <p:nvPr>
            <p:ph type="title"/>
          </p:nvPr>
        </p:nvSpPr>
        <p:spPr>
          <a:xfrm>
            <a:off x="274639" y="295276"/>
            <a:ext cx="5714998" cy="917575"/>
          </a:xfrm>
        </p:spPr>
        <p:txBody>
          <a:bodyPr/>
          <a:lstStyle/>
          <a:p>
            <a:r>
              <a:rPr lang="en-US" sz="3264" kern="0" spc="50">
                <a:solidFill>
                  <a:srgbClr val="0078D7"/>
                </a:solidFill>
                <a:latin typeface="Segoe UI Semilight" charset="0"/>
                <a:ea typeface="Segoe UI Semilight" charset="0"/>
                <a:cs typeface="Segoe UI Semilight" charset="0"/>
              </a:rPr>
              <a:t>Integrated into your IDE</a:t>
            </a:r>
          </a:p>
        </p:txBody>
      </p:sp>
      <p:sp>
        <p:nvSpPr>
          <p:cNvPr id="19" name="TextBox 18">
            <a:extLst>
              <a:ext uri="{FF2B5EF4-FFF2-40B4-BE49-F238E27FC236}">
                <a16:creationId xmlns:a16="http://schemas.microsoft.com/office/drawing/2014/main" id="{BA43D35D-1C01-4FE2-B42F-910E3EEF7245}"/>
              </a:ext>
            </a:extLst>
          </p:cNvPr>
          <p:cNvSpPr txBox="1"/>
          <p:nvPr/>
        </p:nvSpPr>
        <p:spPr>
          <a:xfrm>
            <a:off x="274639" y="1212851"/>
            <a:ext cx="4797619" cy="2336024"/>
          </a:xfrm>
          <a:prstGeom prst="rect">
            <a:avLst/>
          </a:prstGeom>
          <a:noFill/>
        </p:spPr>
        <p:txBody>
          <a:bodyPr wrap="square" lIns="91440" tIns="45720" rIns="91440" bIns="45720" rtlCol="0">
            <a:spAutoFit/>
          </a:bodyPr>
          <a:lstStyle/>
          <a:p>
            <a:pPr defTabSz="932239">
              <a:lnSpc>
                <a:spcPct val="90000"/>
              </a:lnSpc>
              <a:spcBef>
                <a:spcPts val="1800"/>
              </a:spcBef>
            </a:pPr>
            <a:r>
              <a:rPr lang="en-US" sz="1600"/>
              <a:t>Visual Studio Code extension (more IDEs and notebooks on roadmap)</a:t>
            </a:r>
          </a:p>
          <a:p>
            <a:pPr defTabSz="932239">
              <a:lnSpc>
                <a:spcPct val="90000"/>
              </a:lnSpc>
              <a:spcBef>
                <a:spcPts val="1800"/>
              </a:spcBef>
            </a:pPr>
            <a:r>
              <a:rPr lang="en-US" sz="1600"/>
              <a:t>Begin building with your IDE - no extra tool needed</a:t>
            </a:r>
          </a:p>
          <a:p>
            <a:pPr defTabSz="932239">
              <a:lnSpc>
                <a:spcPct val="90000"/>
              </a:lnSpc>
              <a:spcBef>
                <a:spcPts val="1800"/>
              </a:spcBef>
            </a:pPr>
            <a:r>
              <a:rPr lang="en-US" sz="1600"/>
              <a:t>Integrated rich authoring for machine learning and deep learning</a:t>
            </a:r>
          </a:p>
          <a:p>
            <a:pPr defTabSz="932239">
              <a:lnSpc>
                <a:spcPct val="90000"/>
              </a:lnSpc>
              <a:spcBef>
                <a:spcPts val="1800"/>
              </a:spcBef>
            </a:pPr>
            <a:r>
              <a:rPr lang="en-US" sz="1600"/>
              <a:t>Call Azure Machine Learning services straight from your IDE or notebook</a:t>
            </a:r>
          </a:p>
        </p:txBody>
      </p:sp>
      <p:pic>
        <p:nvPicPr>
          <p:cNvPr id="21" name="Picture 20">
            <a:extLst>
              <a:ext uri="{FF2B5EF4-FFF2-40B4-BE49-F238E27FC236}">
                <a16:creationId xmlns:a16="http://schemas.microsoft.com/office/drawing/2014/main" id="{562CF8D1-FDDD-43FD-9970-ACCC08062313}"/>
              </a:ext>
            </a:extLst>
          </p:cNvPr>
          <p:cNvPicPr>
            <a:picLocks noChangeAspect="1"/>
          </p:cNvPicPr>
          <p:nvPr/>
        </p:nvPicPr>
        <p:blipFill>
          <a:blip r:embed="rId4"/>
          <a:stretch>
            <a:fillRect/>
          </a:stretch>
        </p:blipFill>
        <p:spPr>
          <a:xfrm>
            <a:off x="6477856" y="1762017"/>
            <a:ext cx="5768724" cy="3691983"/>
          </a:xfrm>
          <a:prstGeom prst="rect">
            <a:avLst/>
          </a:prstGeom>
        </p:spPr>
      </p:pic>
    </p:spTree>
    <p:extLst>
      <p:ext uri="{BB962C8B-B14F-4D97-AF65-F5344CB8AC3E}">
        <p14:creationId xmlns:p14="http://schemas.microsoft.com/office/powerpoint/2010/main" val="27171265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DE34-782C-4AB0-83A1-73DBA3D376A0}"/>
              </a:ext>
            </a:extLst>
          </p:cNvPr>
          <p:cNvSpPr>
            <a:spLocks noGrp="1"/>
          </p:cNvSpPr>
          <p:nvPr>
            <p:ph type="title"/>
          </p:nvPr>
        </p:nvSpPr>
        <p:spPr>
          <a:xfrm>
            <a:off x="465138" y="3072531"/>
            <a:ext cx="11506198" cy="849463"/>
          </a:xfrm>
        </p:spPr>
        <p:txBody>
          <a:bodyPr/>
          <a:lstStyle/>
          <a:p>
            <a:pPr algn="ctr"/>
            <a:r>
              <a:rPr lang="en-US" sz="4800" spc="300" dirty="0"/>
              <a:t>Sample Patterns</a:t>
            </a:r>
          </a:p>
        </p:txBody>
      </p:sp>
    </p:spTree>
    <p:extLst>
      <p:ext uri="{BB962C8B-B14F-4D97-AF65-F5344CB8AC3E}">
        <p14:creationId xmlns:p14="http://schemas.microsoft.com/office/powerpoint/2010/main" val="392751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0011" y="2825185"/>
            <a:ext cx="1151145" cy="406265"/>
          </a:xfrm>
          <a:prstGeom prst="rect">
            <a:avLst/>
          </a:prstGeom>
          <a:noFill/>
        </p:spPr>
        <p:txBody>
          <a:bodyPr wrap="square" rtlCol="0">
            <a:spAutoFit/>
          </a:bodyPr>
          <a:lstStyle/>
          <a:p>
            <a:pPr algn="ctr" defTabSz="932597"/>
            <a:r>
              <a:rPr lang="en-US" sz="1020" b="1" kern="0" spc="50">
                <a:solidFill>
                  <a:srgbClr val="505050"/>
                </a:solidFill>
                <a:latin typeface="Segoe UI Semibold" charset="0"/>
                <a:cs typeface="Segoe UI Semibold" charset="0"/>
              </a:rPr>
              <a:t>Azure Blob Storage</a:t>
            </a:r>
          </a:p>
        </p:txBody>
      </p:sp>
      <p:sp>
        <p:nvSpPr>
          <p:cNvPr id="14" name="TextBox 13"/>
          <p:cNvSpPr txBox="1"/>
          <p:nvPr/>
        </p:nvSpPr>
        <p:spPr>
          <a:xfrm>
            <a:off x="5501221" y="2825185"/>
            <a:ext cx="1530286" cy="563231"/>
          </a:xfrm>
          <a:prstGeom prst="rect">
            <a:avLst/>
          </a:prstGeom>
          <a:noFill/>
        </p:spPr>
        <p:txBody>
          <a:bodyPr wrap="square" rtlCol="0">
            <a:spAutoFit/>
          </a:bodyPr>
          <a:lstStyle/>
          <a:p>
            <a:pPr algn="ctr" defTabSz="932597"/>
            <a:r>
              <a:rPr lang="en-US" sz="1020" b="1" kern="0" spc="50">
                <a:solidFill>
                  <a:srgbClr val="505050"/>
                </a:solidFill>
                <a:latin typeface="Segoe UI Semibold" charset="0"/>
                <a:cs typeface="Segoe UI Semibold" charset="0"/>
              </a:rPr>
              <a:t>Azure Machine Learning Model Management Service</a:t>
            </a:r>
          </a:p>
        </p:txBody>
      </p:sp>
      <p:sp>
        <p:nvSpPr>
          <p:cNvPr id="21" name="TextBox 20"/>
          <p:cNvSpPr txBox="1"/>
          <p:nvPr/>
        </p:nvSpPr>
        <p:spPr>
          <a:xfrm>
            <a:off x="2060040" y="2825185"/>
            <a:ext cx="1266259" cy="563231"/>
          </a:xfrm>
          <a:prstGeom prst="rect">
            <a:avLst/>
          </a:prstGeom>
          <a:noFill/>
        </p:spPr>
        <p:txBody>
          <a:bodyPr wrap="square" rtlCol="0">
            <a:spAutoFit/>
          </a:bodyPr>
          <a:lstStyle/>
          <a:p>
            <a:pPr algn="ctr" defTabSz="932597"/>
            <a:r>
              <a:rPr lang="en-US" sz="1020" b="1" kern="0" spc="50">
                <a:solidFill>
                  <a:srgbClr val="505050"/>
                </a:solidFill>
                <a:latin typeface="Segoe UI Semibold" charset="0"/>
                <a:cs typeface="Segoe UI Semibold" charset="0"/>
              </a:rPr>
              <a:t>GPU Data Science Virtual Machine</a:t>
            </a:r>
          </a:p>
        </p:txBody>
      </p:sp>
      <p:sp>
        <p:nvSpPr>
          <p:cNvPr id="25" name="TextBox 24"/>
          <p:cNvSpPr txBox="1"/>
          <p:nvPr/>
        </p:nvSpPr>
        <p:spPr>
          <a:xfrm>
            <a:off x="8317142" y="4875671"/>
            <a:ext cx="1781722" cy="24929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Machine learning model</a:t>
            </a:r>
          </a:p>
        </p:txBody>
      </p:sp>
      <p:sp>
        <p:nvSpPr>
          <p:cNvPr id="28" name="TextBox 27"/>
          <p:cNvSpPr txBox="1"/>
          <p:nvPr/>
        </p:nvSpPr>
        <p:spPr>
          <a:xfrm>
            <a:off x="8574874" y="5991163"/>
            <a:ext cx="1266259" cy="24929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Java ETL</a:t>
            </a:r>
          </a:p>
        </p:txBody>
      </p:sp>
      <p:sp>
        <p:nvSpPr>
          <p:cNvPr id="35" name="TextBox 34"/>
          <p:cNvSpPr txBox="1"/>
          <p:nvPr/>
        </p:nvSpPr>
        <p:spPr>
          <a:xfrm>
            <a:off x="3936329" y="2825185"/>
            <a:ext cx="1266259" cy="406265"/>
          </a:xfrm>
          <a:prstGeom prst="rect">
            <a:avLst/>
          </a:prstGeom>
          <a:noFill/>
        </p:spPr>
        <p:txBody>
          <a:bodyPr wrap="square" rtlCol="0">
            <a:spAutoFit/>
          </a:bodyPr>
          <a:lstStyle/>
          <a:p>
            <a:pPr algn="ctr" defTabSz="932597"/>
            <a:r>
              <a:rPr lang="en-US" sz="1020" b="1" kern="0" spc="50">
                <a:solidFill>
                  <a:srgbClr val="505050"/>
                </a:solidFill>
                <a:latin typeface="Segoe UI Semibold" charset="0"/>
                <a:cs typeface="Segoe UI Semibold" charset="0"/>
              </a:rPr>
              <a:t>Azure Container Registry</a:t>
            </a:r>
          </a:p>
        </p:txBody>
      </p:sp>
      <p:sp>
        <p:nvSpPr>
          <p:cNvPr id="38" name="TextBox 37"/>
          <p:cNvSpPr txBox="1"/>
          <p:nvPr/>
        </p:nvSpPr>
        <p:spPr>
          <a:xfrm>
            <a:off x="8192817" y="3756731"/>
            <a:ext cx="2030372" cy="24929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Predictive web application</a:t>
            </a:r>
          </a:p>
        </p:txBody>
      </p:sp>
      <p:sp>
        <p:nvSpPr>
          <p:cNvPr id="5" name="Title 4">
            <a:extLst>
              <a:ext uri="{FF2B5EF4-FFF2-40B4-BE49-F238E27FC236}">
                <a16:creationId xmlns:a16="http://schemas.microsoft.com/office/drawing/2014/main" id="{94DDFF84-6FA1-44E4-8CC8-54146FCD2427}"/>
              </a:ext>
            </a:extLst>
          </p:cNvPr>
          <p:cNvSpPr>
            <a:spLocks noGrp="1"/>
          </p:cNvSpPr>
          <p:nvPr>
            <p:ph type="title"/>
          </p:nvPr>
        </p:nvSpPr>
        <p:spPr>
          <a:xfrm>
            <a:off x="274639" y="295276"/>
            <a:ext cx="10591798" cy="917575"/>
          </a:xfrm>
        </p:spPr>
        <p:txBody>
          <a:bodyPr/>
          <a:lstStyle/>
          <a:p>
            <a:pPr lvl="0" defTabSz="932597">
              <a:lnSpc>
                <a:spcPct val="100000"/>
              </a:lnSpc>
              <a:spcBef>
                <a:spcPts val="0"/>
              </a:spcBef>
            </a:pPr>
            <a:r>
              <a:rPr lang="en-US" sz="3264" kern="0" spc="50">
                <a:solidFill>
                  <a:srgbClr val="0078D7"/>
                </a:solidFill>
                <a:latin typeface="Segoe UI Semilight" charset="0"/>
                <a:ea typeface="Segoe UI Semilight" charset="0"/>
                <a:cs typeface="Segoe UI Semilight" charset="0"/>
              </a:rPr>
              <a:t>Enhanced image classification</a:t>
            </a:r>
            <a:br>
              <a:rPr lang="en-US" sz="3264" kern="0" spc="50">
                <a:solidFill>
                  <a:srgbClr val="0078D7"/>
                </a:solidFill>
                <a:latin typeface="Segoe UI Semilight" charset="0"/>
                <a:ea typeface="Segoe UI Semilight" charset="0"/>
                <a:cs typeface="Segoe UI Semilight" charset="0"/>
              </a:rPr>
            </a:br>
            <a:r>
              <a:rPr lang="en-US" sz="1600" spc="0">
                <a:ln>
                  <a:noFill/>
                </a:ln>
                <a:solidFill>
                  <a:srgbClr val="000000"/>
                </a:solidFill>
                <a:latin typeface="Segoe UI Semilight"/>
                <a:cs typeface="Segoe UI Light" panose="020B0502040204020203" pitchFamily="34" charset="0"/>
              </a:rPr>
              <a:t>Transfer learning, convolutional neural networks and gradient-boosting decision tree learning algorithms have redefined image classification</a:t>
            </a:r>
            <a:br>
              <a:rPr lang="en-US" sz="1600" spc="0">
                <a:ln>
                  <a:noFill/>
                </a:ln>
                <a:solidFill>
                  <a:srgbClr val="000000"/>
                </a:solidFill>
                <a:latin typeface="Segoe UI Semilight"/>
                <a:cs typeface="Segoe UI Light" panose="020B0502040204020203" pitchFamily="34" charset="0"/>
              </a:rPr>
            </a:br>
            <a:endParaRPr lang="en-US" sz="3264" kern="0" spc="50">
              <a:solidFill>
                <a:srgbClr val="0078D7"/>
              </a:solidFill>
              <a:latin typeface="Segoe UI Semilight" charset="0"/>
              <a:ea typeface="Segoe UI Semilight" charset="0"/>
              <a:cs typeface="Segoe UI Semilight" charset="0"/>
            </a:endParaRPr>
          </a:p>
        </p:txBody>
      </p:sp>
      <p:grpSp>
        <p:nvGrpSpPr>
          <p:cNvPr id="4" name="Group 3">
            <a:extLst>
              <a:ext uri="{FF2B5EF4-FFF2-40B4-BE49-F238E27FC236}">
                <a16:creationId xmlns:a16="http://schemas.microsoft.com/office/drawing/2014/main" id="{CB73054D-3686-4AFF-96DB-3D95618FAAE4}"/>
              </a:ext>
            </a:extLst>
          </p:cNvPr>
          <p:cNvGrpSpPr/>
          <p:nvPr/>
        </p:nvGrpSpPr>
        <p:grpSpPr>
          <a:xfrm>
            <a:off x="9279143" y="3328393"/>
            <a:ext cx="328459" cy="329623"/>
            <a:chOff x="8673258" y="2512935"/>
            <a:chExt cx="609597" cy="611757"/>
          </a:xfrm>
        </p:grpSpPr>
        <p:sp>
          <p:nvSpPr>
            <p:cNvPr id="43" name="Trapezoid 42">
              <a:extLst>
                <a:ext uri="{FF2B5EF4-FFF2-40B4-BE49-F238E27FC236}">
                  <a16:creationId xmlns:a16="http://schemas.microsoft.com/office/drawing/2014/main" id="{9D76BDB8-DC1E-41EE-9F93-B2CE7A849718}"/>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Trapezoid 43">
              <a:extLst>
                <a:ext uri="{FF2B5EF4-FFF2-40B4-BE49-F238E27FC236}">
                  <a16:creationId xmlns:a16="http://schemas.microsoft.com/office/drawing/2014/main" id="{2ED145D5-3BC2-4423-B7C7-995999961CCB}"/>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7786957A-E89D-4548-92B4-3653674C4692}"/>
                </a:ext>
              </a:extLst>
            </p:cNvPr>
            <p:cNvGrpSpPr/>
            <p:nvPr/>
          </p:nvGrpSpPr>
          <p:grpSpPr>
            <a:xfrm>
              <a:off x="8726120" y="2633701"/>
              <a:ext cx="176212" cy="370224"/>
              <a:chOff x="4237037" y="1897062"/>
              <a:chExt cx="762000" cy="1981200"/>
            </a:xfrm>
            <a:noFill/>
          </p:grpSpPr>
          <p:cxnSp>
            <p:nvCxnSpPr>
              <p:cNvPr id="47" name="Straight Connector 46">
                <a:extLst>
                  <a:ext uri="{FF2B5EF4-FFF2-40B4-BE49-F238E27FC236}">
                    <a16:creationId xmlns:a16="http://schemas.microsoft.com/office/drawing/2014/main" id="{82C83925-0ABF-4CED-AEF1-BC766CA6862F}"/>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FE3C29-213A-4FFB-A5C2-6214F9D45EF3}"/>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4AE0C0-9924-48BB-834E-0610B7705696}"/>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3A42F3AD-9829-45D1-B7E8-C48EA7407F4D}"/>
              </a:ext>
            </a:extLst>
          </p:cNvPr>
          <p:cNvGrpSpPr/>
          <p:nvPr/>
        </p:nvGrpSpPr>
        <p:grpSpPr>
          <a:xfrm>
            <a:off x="8896875" y="2109728"/>
            <a:ext cx="610868" cy="520672"/>
            <a:chOff x="6507237" y="1286582"/>
            <a:chExt cx="2149159" cy="1831837"/>
          </a:xfrm>
        </p:grpSpPr>
        <p:grpSp>
          <p:nvGrpSpPr>
            <p:cNvPr id="50" name="Group 49">
              <a:extLst>
                <a:ext uri="{FF2B5EF4-FFF2-40B4-BE49-F238E27FC236}">
                  <a16:creationId xmlns:a16="http://schemas.microsoft.com/office/drawing/2014/main" id="{B940577C-FA09-44C5-8597-72EB367EA6ED}"/>
                </a:ext>
              </a:extLst>
            </p:cNvPr>
            <p:cNvGrpSpPr/>
            <p:nvPr/>
          </p:nvGrpSpPr>
          <p:grpSpPr>
            <a:xfrm>
              <a:off x="7277019" y="1898340"/>
              <a:ext cx="609597" cy="611757"/>
              <a:chOff x="8673258" y="2512935"/>
              <a:chExt cx="609597" cy="611757"/>
            </a:xfrm>
          </p:grpSpPr>
          <p:sp>
            <p:nvSpPr>
              <p:cNvPr id="51" name="Trapezoid 50">
                <a:extLst>
                  <a:ext uri="{FF2B5EF4-FFF2-40B4-BE49-F238E27FC236}">
                    <a16:creationId xmlns:a16="http://schemas.microsoft.com/office/drawing/2014/main" id="{50A5FDBC-EE5E-4377-9558-AA9C76FE694A}"/>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Trapezoid 51">
                <a:extLst>
                  <a:ext uri="{FF2B5EF4-FFF2-40B4-BE49-F238E27FC236}">
                    <a16:creationId xmlns:a16="http://schemas.microsoft.com/office/drawing/2014/main" id="{21E9D810-531B-43C7-ABEA-D7ED172724EB}"/>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3A3A2DF3-3C98-4176-8009-1EBC388AF631}"/>
                  </a:ext>
                </a:extLst>
              </p:cNvPr>
              <p:cNvGrpSpPr/>
              <p:nvPr/>
            </p:nvGrpSpPr>
            <p:grpSpPr>
              <a:xfrm>
                <a:off x="8726120" y="2633701"/>
                <a:ext cx="176212" cy="370224"/>
                <a:chOff x="4237037" y="1897062"/>
                <a:chExt cx="762000" cy="1981200"/>
              </a:xfrm>
              <a:noFill/>
            </p:grpSpPr>
            <p:cxnSp>
              <p:nvCxnSpPr>
                <p:cNvPr id="54" name="Straight Connector 53">
                  <a:extLst>
                    <a:ext uri="{FF2B5EF4-FFF2-40B4-BE49-F238E27FC236}">
                      <a16:creationId xmlns:a16="http://schemas.microsoft.com/office/drawing/2014/main" id="{5F2CC80C-F485-489C-8B69-0D059807CB34}"/>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0EDCFC1-1B57-4C1C-8297-14CBB33C724E}"/>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794023-0113-40DF-8B94-5434AF54BCDB}"/>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7" name="Group 56">
              <a:extLst>
                <a:ext uri="{FF2B5EF4-FFF2-40B4-BE49-F238E27FC236}">
                  <a16:creationId xmlns:a16="http://schemas.microsoft.com/office/drawing/2014/main" id="{4C42CCE2-B90D-41B6-9CC3-B40CDA3E9AE8}"/>
                </a:ext>
              </a:extLst>
            </p:cNvPr>
            <p:cNvGrpSpPr/>
            <p:nvPr/>
          </p:nvGrpSpPr>
          <p:grpSpPr>
            <a:xfrm>
              <a:off x="6892128" y="2506662"/>
              <a:ext cx="609597" cy="611757"/>
              <a:chOff x="8673258" y="2512935"/>
              <a:chExt cx="609597" cy="611757"/>
            </a:xfrm>
          </p:grpSpPr>
          <p:sp>
            <p:nvSpPr>
              <p:cNvPr id="58" name="Trapezoid 57">
                <a:extLst>
                  <a:ext uri="{FF2B5EF4-FFF2-40B4-BE49-F238E27FC236}">
                    <a16:creationId xmlns:a16="http://schemas.microsoft.com/office/drawing/2014/main" id="{E1C99551-3BD7-4C30-A2E7-3F6A81CCC09F}"/>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Trapezoid 58">
                <a:extLst>
                  <a:ext uri="{FF2B5EF4-FFF2-40B4-BE49-F238E27FC236}">
                    <a16:creationId xmlns:a16="http://schemas.microsoft.com/office/drawing/2014/main" id="{C784DECB-5A70-42E1-B32B-F4216742CD2B}"/>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1EED6383-71C6-48B4-A6DE-C5729067EF56}"/>
                  </a:ext>
                </a:extLst>
              </p:cNvPr>
              <p:cNvGrpSpPr/>
              <p:nvPr/>
            </p:nvGrpSpPr>
            <p:grpSpPr>
              <a:xfrm>
                <a:off x="8726120" y="2633701"/>
                <a:ext cx="176212" cy="370224"/>
                <a:chOff x="4237037" y="1897062"/>
                <a:chExt cx="762000" cy="1981200"/>
              </a:xfrm>
              <a:noFill/>
            </p:grpSpPr>
            <p:cxnSp>
              <p:nvCxnSpPr>
                <p:cNvPr id="61" name="Straight Connector 60">
                  <a:extLst>
                    <a:ext uri="{FF2B5EF4-FFF2-40B4-BE49-F238E27FC236}">
                      <a16:creationId xmlns:a16="http://schemas.microsoft.com/office/drawing/2014/main" id="{D5E0F190-FE94-4534-B827-BB8E128D1528}"/>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E5B6B9A-5BE8-4B56-9C54-64B04A242971}"/>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B1673B-EC95-48DC-8BC3-94603E866D09}"/>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4" name="Group 63">
              <a:extLst>
                <a:ext uri="{FF2B5EF4-FFF2-40B4-BE49-F238E27FC236}">
                  <a16:creationId xmlns:a16="http://schemas.microsoft.com/office/drawing/2014/main" id="{9CCFC2A0-5EEE-46F7-BAF3-85AD4C5AFE74}"/>
                </a:ext>
              </a:extLst>
            </p:cNvPr>
            <p:cNvGrpSpPr/>
            <p:nvPr/>
          </p:nvGrpSpPr>
          <p:grpSpPr>
            <a:xfrm>
              <a:off x="7661909" y="2506662"/>
              <a:ext cx="609597" cy="611757"/>
              <a:chOff x="8673258" y="2512935"/>
              <a:chExt cx="609597" cy="611757"/>
            </a:xfrm>
          </p:grpSpPr>
          <p:sp>
            <p:nvSpPr>
              <p:cNvPr id="65" name="Trapezoid 64">
                <a:extLst>
                  <a:ext uri="{FF2B5EF4-FFF2-40B4-BE49-F238E27FC236}">
                    <a16:creationId xmlns:a16="http://schemas.microsoft.com/office/drawing/2014/main" id="{47AADD9D-2A54-454F-BCF6-565F407A4A35}"/>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Trapezoid 65">
                <a:extLst>
                  <a:ext uri="{FF2B5EF4-FFF2-40B4-BE49-F238E27FC236}">
                    <a16:creationId xmlns:a16="http://schemas.microsoft.com/office/drawing/2014/main" id="{922681E7-B24C-4340-8BCF-BDA02CA8743B}"/>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75A7BFF8-A65D-48D5-B46D-506BEB78C78B}"/>
                  </a:ext>
                </a:extLst>
              </p:cNvPr>
              <p:cNvGrpSpPr/>
              <p:nvPr/>
            </p:nvGrpSpPr>
            <p:grpSpPr>
              <a:xfrm>
                <a:off x="8726120" y="2633701"/>
                <a:ext cx="176212" cy="370224"/>
                <a:chOff x="4237037" y="1897062"/>
                <a:chExt cx="762000" cy="1981200"/>
              </a:xfrm>
              <a:noFill/>
            </p:grpSpPr>
            <p:cxnSp>
              <p:nvCxnSpPr>
                <p:cNvPr id="68" name="Straight Connector 67">
                  <a:extLst>
                    <a:ext uri="{FF2B5EF4-FFF2-40B4-BE49-F238E27FC236}">
                      <a16:creationId xmlns:a16="http://schemas.microsoft.com/office/drawing/2014/main" id="{0CACD00C-B05F-4E44-ABAD-6F5BD7B6593D}"/>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E8869DC-71C9-431D-830D-1FFFC22C3183}"/>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AFBD01C-D99D-43BE-A590-71679D543B39}"/>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7D5D7790-C16A-4804-A7A8-E754F71B786F}"/>
                </a:ext>
              </a:extLst>
            </p:cNvPr>
            <p:cNvGrpSpPr/>
            <p:nvPr/>
          </p:nvGrpSpPr>
          <p:grpSpPr>
            <a:xfrm>
              <a:off x="6507237" y="1903848"/>
              <a:ext cx="609597" cy="611757"/>
              <a:chOff x="8673258" y="2512935"/>
              <a:chExt cx="609597" cy="611757"/>
            </a:xfrm>
          </p:grpSpPr>
          <p:sp>
            <p:nvSpPr>
              <p:cNvPr id="72" name="Trapezoid 71">
                <a:extLst>
                  <a:ext uri="{FF2B5EF4-FFF2-40B4-BE49-F238E27FC236}">
                    <a16:creationId xmlns:a16="http://schemas.microsoft.com/office/drawing/2014/main" id="{4F21D5DB-A03B-4B8D-B39B-6D0FC839EA0F}"/>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Trapezoid 72">
                <a:extLst>
                  <a:ext uri="{FF2B5EF4-FFF2-40B4-BE49-F238E27FC236}">
                    <a16:creationId xmlns:a16="http://schemas.microsoft.com/office/drawing/2014/main" id="{CDC6AB9C-C5CA-4A08-95F1-4E15D98712DD}"/>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551FA0F1-B67A-44EA-94D1-751BBA7A69E5}"/>
                  </a:ext>
                </a:extLst>
              </p:cNvPr>
              <p:cNvGrpSpPr/>
              <p:nvPr/>
            </p:nvGrpSpPr>
            <p:grpSpPr>
              <a:xfrm>
                <a:off x="8726120" y="2633701"/>
                <a:ext cx="176212" cy="370224"/>
                <a:chOff x="4237037" y="1897062"/>
                <a:chExt cx="762000" cy="1981200"/>
              </a:xfrm>
              <a:noFill/>
            </p:grpSpPr>
            <p:cxnSp>
              <p:nvCxnSpPr>
                <p:cNvPr id="75" name="Straight Connector 74">
                  <a:extLst>
                    <a:ext uri="{FF2B5EF4-FFF2-40B4-BE49-F238E27FC236}">
                      <a16:creationId xmlns:a16="http://schemas.microsoft.com/office/drawing/2014/main" id="{ECA4635E-F0AC-471D-B011-DCB21AAE91B3}"/>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2A1C8CB-4DCA-4D43-ACD5-78B2E9667476}"/>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AC7FF53-7597-4C94-907F-2ADC70B29FB9}"/>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BB45562-5BD7-4FB6-B4CA-E276E81B2628}"/>
                </a:ext>
              </a:extLst>
            </p:cNvPr>
            <p:cNvGrpSpPr/>
            <p:nvPr/>
          </p:nvGrpSpPr>
          <p:grpSpPr>
            <a:xfrm>
              <a:off x="8046799" y="1903848"/>
              <a:ext cx="609597" cy="611757"/>
              <a:chOff x="8673258" y="2512935"/>
              <a:chExt cx="609597" cy="611757"/>
            </a:xfrm>
          </p:grpSpPr>
          <p:sp>
            <p:nvSpPr>
              <p:cNvPr id="79" name="Trapezoid 78">
                <a:extLst>
                  <a:ext uri="{FF2B5EF4-FFF2-40B4-BE49-F238E27FC236}">
                    <a16:creationId xmlns:a16="http://schemas.microsoft.com/office/drawing/2014/main" id="{5353100A-C4CB-4B7A-B1DB-7B0C19C39914}"/>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Trapezoid 79">
                <a:extLst>
                  <a:ext uri="{FF2B5EF4-FFF2-40B4-BE49-F238E27FC236}">
                    <a16:creationId xmlns:a16="http://schemas.microsoft.com/office/drawing/2014/main" id="{CEAC88C1-3763-4C6C-B800-C933F3AF2713}"/>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161294B5-1E16-4A58-8A31-8D08C49E19BA}"/>
                  </a:ext>
                </a:extLst>
              </p:cNvPr>
              <p:cNvGrpSpPr/>
              <p:nvPr/>
            </p:nvGrpSpPr>
            <p:grpSpPr>
              <a:xfrm>
                <a:off x="8726120" y="2633701"/>
                <a:ext cx="176212" cy="370224"/>
                <a:chOff x="4237037" y="1897062"/>
                <a:chExt cx="762000" cy="1981200"/>
              </a:xfrm>
              <a:noFill/>
            </p:grpSpPr>
            <p:cxnSp>
              <p:nvCxnSpPr>
                <p:cNvPr id="82" name="Straight Connector 81">
                  <a:extLst>
                    <a:ext uri="{FF2B5EF4-FFF2-40B4-BE49-F238E27FC236}">
                      <a16:creationId xmlns:a16="http://schemas.microsoft.com/office/drawing/2014/main" id="{792E9B22-9938-419D-AEFE-F3CC85791039}"/>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C02961A-3EFE-47A8-9DD1-A411E2F9AEAD}"/>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42F5519-A6EF-4EA7-9AC3-541BA77DF517}"/>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E5F8CC49-44A7-4D0D-AC6A-F531A7681351}"/>
                </a:ext>
              </a:extLst>
            </p:cNvPr>
            <p:cNvGrpSpPr/>
            <p:nvPr/>
          </p:nvGrpSpPr>
          <p:grpSpPr>
            <a:xfrm>
              <a:off x="6892128" y="1286582"/>
              <a:ext cx="609597" cy="611757"/>
              <a:chOff x="8673258" y="2512935"/>
              <a:chExt cx="609597" cy="611757"/>
            </a:xfrm>
          </p:grpSpPr>
          <p:sp>
            <p:nvSpPr>
              <p:cNvPr id="100" name="Trapezoid 99">
                <a:extLst>
                  <a:ext uri="{FF2B5EF4-FFF2-40B4-BE49-F238E27FC236}">
                    <a16:creationId xmlns:a16="http://schemas.microsoft.com/office/drawing/2014/main" id="{BB6B714F-2E07-472B-A9F9-C2CB73CC53B2}"/>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rapezoid 100">
                <a:extLst>
                  <a:ext uri="{FF2B5EF4-FFF2-40B4-BE49-F238E27FC236}">
                    <a16:creationId xmlns:a16="http://schemas.microsoft.com/office/drawing/2014/main" id="{237639CC-70BB-4E19-B1C3-F16A61A5E34D}"/>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101">
                <a:extLst>
                  <a:ext uri="{FF2B5EF4-FFF2-40B4-BE49-F238E27FC236}">
                    <a16:creationId xmlns:a16="http://schemas.microsoft.com/office/drawing/2014/main" id="{ED1F545D-208D-41F3-9F47-7AC63EF01EC3}"/>
                  </a:ext>
                </a:extLst>
              </p:cNvPr>
              <p:cNvGrpSpPr/>
              <p:nvPr/>
            </p:nvGrpSpPr>
            <p:grpSpPr>
              <a:xfrm>
                <a:off x="8726120" y="2633701"/>
                <a:ext cx="176212" cy="370224"/>
                <a:chOff x="4237037" y="1897062"/>
                <a:chExt cx="762000" cy="1981200"/>
              </a:xfrm>
              <a:noFill/>
            </p:grpSpPr>
            <p:cxnSp>
              <p:nvCxnSpPr>
                <p:cNvPr id="103" name="Straight Connector 102">
                  <a:extLst>
                    <a:ext uri="{FF2B5EF4-FFF2-40B4-BE49-F238E27FC236}">
                      <a16:creationId xmlns:a16="http://schemas.microsoft.com/office/drawing/2014/main" id="{2847D374-F966-46ED-BD51-F9575A9F5E38}"/>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A6B1534-402B-433C-8519-63A2E4B0A3A6}"/>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22D4451-68E6-4C4E-BFA4-B4A3306F3FEC}"/>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6" name="Group 105">
              <a:extLst>
                <a:ext uri="{FF2B5EF4-FFF2-40B4-BE49-F238E27FC236}">
                  <a16:creationId xmlns:a16="http://schemas.microsoft.com/office/drawing/2014/main" id="{9D21FF66-53A0-4C51-A37F-BDE988E9C7C0}"/>
                </a:ext>
              </a:extLst>
            </p:cNvPr>
            <p:cNvGrpSpPr/>
            <p:nvPr/>
          </p:nvGrpSpPr>
          <p:grpSpPr>
            <a:xfrm>
              <a:off x="7661909" y="1286582"/>
              <a:ext cx="609597" cy="611757"/>
              <a:chOff x="8673258" y="2512935"/>
              <a:chExt cx="609597" cy="611757"/>
            </a:xfrm>
          </p:grpSpPr>
          <p:sp>
            <p:nvSpPr>
              <p:cNvPr id="107" name="Trapezoid 106">
                <a:extLst>
                  <a:ext uri="{FF2B5EF4-FFF2-40B4-BE49-F238E27FC236}">
                    <a16:creationId xmlns:a16="http://schemas.microsoft.com/office/drawing/2014/main" id="{9F08CA53-EC06-4085-AE1F-CDE75D5C642C}"/>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Trapezoid 107">
                <a:extLst>
                  <a:ext uri="{FF2B5EF4-FFF2-40B4-BE49-F238E27FC236}">
                    <a16:creationId xmlns:a16="http://schemas.microsoft.com/office/drawing/2014/main" id="{C42A517F-EBE3-422F-8354-271F6E1594FF}"/>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a:extLst>
                  <a:ext uri="{FF2B5EF4-FFF2-40B4-BE49-F238E27FC236}">
                    <a16:creationId xmlns:a16="http://schemas.microsoft.com/office/drawing/2014/main" id="{CBDC55A0-D194-4957-98DA-A4424CEA7716}"/>
                  </a:ext>
                </a:extLst>
              </p:cNvPr>
              <p:cNvGrpSpPr/>
              <p:nvPr/>
            </p:nvGrpSpPr>
            <p:grpSpPr>
              <a:xfrm>
                <a:off x="8726120" y="2633701"/>
                <a:ext cx="176212" cy="370224"/>
                <a:chOff x="4237037" y="1897062"/>
                <a:chExt cx="762000" cy="1981200"/>
              </a:xfrm>
              <a:noFill/>
            </p:grpSpPr>
            <p:cxnSp>
              <p:nvCxnSpPr>
                <p:cNvPr id="110" name="Straight Connector 109">
                  <a:extLst>
                    <a:ext uri="{FF2B5EF4-FFF2-40B4-BE49-F238E27FC236}">
                      <a16:creationId xmlns:a16="http://schemas.microsoft.com/office/drawing/2014/main" id="{1076FF8D-AB12-4418-BD0B-07580685E829}"/>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D127582-BEDB-4E36-86D7-B554CC00E0E7}"/>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EF534E-BC58-49CB-A984-8F9CE6F1B9A0}"/>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13" name="Group 112">
            <a:extLst>
              <a:ext uri="{FF2B5EF4-FFF2-40B4-BE49-F238E27FC236}">
                <a16:creationId xmlns:a16="http://schemas.microsoft.com/office/drawing/2014/main" id="{8FDBEF2D-4A47-48D8-BAC9-5C3DBB6BB46A}"/>
              </a:ext>
            </a:extLst>
          </p:cNvPr>
          <p:cNvGrpSpPr/>
          <p:nvPr/>
        </p:nvGrpSpPr>
        <p:grpSpPr>
          <a:xfrm>
            <a:off x="4219767" y="2123659"/>
            <a:ext cx="701600" cy="598009"/>
            <a:chOff x="6507237" y="1286582"/>
            <a:chExt cx="2149159" cy="1831837"/>
          </a:xfrm>
        </p:grpSpPr>
        <p:grpSp>
          <p:nvGrpSpPr>
            <p:cNvPr id="114" name="Group 113">
              <a:extLst>
                <a:ext uri="{FF2B5EF4-FFF2-40B4-BE49-F238E27FC236}">
                  <a16:creationId xmlns:a16="http://schemas.microsoft.com/office/drawing/2014/main" id="{942A797C-1792-4A4E-87CC-E93376EC90BE}"/>
                </a:ext>
              </a:extLst>
            </p:cNvPr>
            <p:cNvGrpSpPr/>
            <p:nvPr/>
          </p:nvGrpSpPr>
          <p:grpSpPr>
            <a:xfrm>
              <a:off x="7277019" y="1898340"/>
              <a:ext cx="609597" cy="611757"/>
              <a:chOff x="8673258" y="2512935"/>
              <a:chExt cx="609597" cy="611757"/>
            </a:xfrm>
          </p:grpSpPr>
          <p:sp>
            <p:nvSpPr>
              <p:cNvPr id="157" name="Trapezoid 156">
                <a:extLst>
                  <a:ext uri="{FF2B5EF4-FFF2-40B4-BE49-F238E27FC236}">
                    <a16:creationId xmlns:a16="http://schemas.microsoft.com/office/drawing/2014/main" id="{6A4109C1-FB12-45E7-AC3E-9D45D47A08EE}"/>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8" name="Trapezoid 157">
                <a:extLst>
                  <a:ext uri="{FF2B5EF4-FFF2-40B4-BE49-F238E27FC236}">
                    <a16:creationId xmlns:a16="http://schemas.microsoft.com/office/drawing/2014/main" id="{C4CC5258-1E16-4EBD-AEF8-3AC22844BF15}"/>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8AB678F6-7EFA-401D-9C1F-F1545B152FB8}"/>
                  </a:ext>
                </a:extLst>
              </p:cNvPr>
              <p:cNvGrpSpPr/>
              <p:nvPr/>
            </p:nvGrpSpPr>
            <p:grpSpPr>
              <a:xfrm>
                <a:off x="8726120" y="2633701"/>
                <a:ext cx="176212" cy="370224"/>
                <a:chOff x="4237037" y="1897062"/>
                <a:chExt cx="762000" cy="1981200"/>
              </a:xfrm>
              <a:noFill/>
            </p:grpSpPr>
            <p:cxnSp>
              <p:nvCxnSpPr>
                <p:cNvPr id="160" name="Straight Connector 159">
                  <a:extLst>
                    <a:ext uri="{FF2B5EF4-FFF2-40B4-BE49-F238E27FC236}">
                      <a16:creationId xmlns:a16="http://schemas.microsoft.com/office/drawing/2014/main" id="{51630080-62E8-494C-B276-46C9CCF3A44A}"/>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44672D4-D2CD-42CA-A42C-8BA53F629517}"/>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F59AA43-B046-484D-8623-7F2CC74B4C73}"/>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5" name="Group 114">
              <a:extLst>
                <a:ext uri="{FF2B5EF4-FFF2-40B4-BE49-F238E27FC236}">
                  <a16:creationId xmlns:a16="http://schemas.microsoft.com/office/drawing/2014/main" id="{DFABCEEF-A7C4-4C51-98B6-4852A5DD48F2}"/>
                </a:ext>
              </a:extLst>
            </p:cNvPr>
            <p:cNvGrpSpPr/>
            <p:nvPr/>
          </p:nvGrpSpPr>
          <p:grpSpPr>
            <a:xfrm>
              <a:off x="6892128" y="2506662"/>
              <a:ext cx="609597" cy="611757"/>
              <a:chOff x="8673258" y="2512935"/>
              <a:chExt cx="609597" cy="611757"/>
            </a:xfrm>
          </p:grpSpPr>
          <p:sp>
            <p:nvSpPr>
              <p:cNvPr id="151" name="Trapezoid 150">
                <a:extLst>
                  <a:ext uri="{FF2B5EF4-FFF2-40B4-BE49-F238E27FC236}">
                    <a16:creationId xmlns:a16="http://schemas.microsoft.com/office/drawing/2014/main" id="{ABB8851D-F8DE-4DED-89D1-1C76279DFEC6}"/>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2" name="Trapezoid 151">
                <a:extLst>
                  <a:ext uri="{FF2B5EF4-FFF2-40B4-BE49-F238E27FC236}">
                    <a16:creationId xmlns:a16="http://schemas.microsoft.com/office/drawing/2014/main" id="{1EB1199E-5112-4480-B3ED-FFE4E06588F0}"/>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3" name="Group 152">
                <a:extLst>
                  <a:ext uri="{FF2B5EF4-FFF2-40B4-BE49-F238E27FC236}">
                    <a16:creationId xmlns:a16="http://schemas.microsoft.com/office/drawing/2014/main" id="{98299A0B-F3D7-48A9-B24E-5ECAEDF3926A}"/>
                  </a:ext>
                </a:extLst>
              </p:cNvPr>
              <p:cNvGrpSpPr/>
              <p:nvPr/>
            </p:nvGrpSpPr>
            <p:grpSpPr>
              <a:xfrm>
                <a:off x="8726120" y="2633701"/>
                <a:ext cx="176212" cy="370224"/>
                <a:chOff x="4237037" y="1897062"/>
                <a:chExt cx="762000" cy="1981200"/>
              </a:xfrm>
              <a:noFill/>
            </p:grpSpPr>
            <p:cxnSp>
              <p:nvCxnSpPr>
                <p:cNvPr id="154" name="Straight Connector 153">
                  <a:extLst>
                    <a:ext uri="{FF2B5EF4-FFF2-40B4-BE49-F238E27FC236}">
                      <a16:creationId xmlns:a16="http://schemas.microsoft.com/office/drawing/2014/main" id="{FB6779B6-E23F-4404-AC5B-C6B69D48833C}"/>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CEED140-A16D-4EA2-8238-D8EE097D5B5D}"/>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E5FFA26-7ABD-4651-A841-8F19467D3A51}"/>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AC430BA8-84EB-4980-B3E4-5C7B1C94BFA2}"/>
                </a:ext>
              </a:extLst>
            </p:cNvPr>
            <p:cNvGrpSpPr/>
            <p:nvPr/>
          </p:nvGrpSpPr>
          <p:grpSpPr>
            <a:xfrm>
              <a:off x="7661909" y="2506662"/>
              <a:ext cx="609597" cy="611757"/>
              <a:chOff x="8673258" y="2512935"/>
              <a:chExt cx="609597" cy="611757"/>
            </a:xfrm>
          </p:grpSpPr>
          <p:sp>
            <p:nvSpPr>
              <p:cNvPr id="145" name="Trapezoid 144">
                <a:extLst>
                  <a:ext uri="{FF2B5EF4-FFF2-40B4-BE49-F238E27FC236}">
                    <a16:creationId xmlns:a16="http://schemas.microsoft.com/office/drawing/2014/main" id="{D5A09793-DFAA-4293-926F-BAFBE6CEFECE}"/>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6" name="Trapezoid 145">
                <a:extLst>
                  <a:ext uri="{FF2B5EF4-FFF2-40B4-BE49-F238E27FC236}">
                    <a16:creationId xmlns:a16="http://schemas.microsoft.com/office/drawing/2014/main" id="{68044A02-BF86-47F7-B191-CF272CE7484B}"/>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a:extLst>
                  <a:ext uri="{FF2B5EF4-FFF2-40B4-BE49-F238E27FC236}">
                    <a16:creationId xmlns:a16="http://schemas.microsoft.com/office/drawing/2014/main" id="{F7DD5FDC-3364-4469-B841-1741E308156C}"/>
                  </a:ext>
                </a:extLst>
              </p:cNvPr>
              <p:cNvGrpSpPr/>
              <p:nvPr/>
            </p:nvGrpSpPr>
            <p:grpSpPr>
              <a:xfrm>
                <a:off x="8726120" y="2633701"/>
                <a:ext cx="176212" cy="370224"/>
                <a:chOff x="4237037" y="1897062"/>
                <a:chExt cx="762000" cy="1981200"/>
              </a:xfrm>
              <a:noFill/>
            </p:grpSpPr>
            <p:cxnSp>
              <p:nvCxnSpPr>
                <p:cNvPr id="148" name="Straight Connector 147">
                  <a:extLst>
                    <a:ext uri="{FF2B5EF4-FFF2-40B4-BE49-F238E27FC236}">
                      <a16:creationId xmlns:a16="http://schemas.microsoft.com/office/drawing/2014/main" id="{B15574D4-701D-4476-A2FD-14DB32B96690}"/>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CC96B42-C3EA-4D14-A6B7-CE2D521C30BB}"/>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396B8E0-17BA-439F-98F4-C9619281F978}"/>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2C341E73-B4DC-4407-81AC-FF64CCCC5F29}"/>
                </a:ext>
              </a:extLst>
            </p:cNvPr>
            <p:cNvGrpSpPr/>
            <p:nvPr/>
          </p:nvGrpSpPr>
          <p:grpSpPr>
            <a:xfrm>
              <a:off x="6507237" y="1903848"/>
              <a:ext cx="609597" cy="611757"/>
              <a:chOff x="8673258" y="2512935"/>
              <a:chExt cx="609597" cy="611757"/>
            </a:xfrm>
          </p:grpSpPr>
          <p:sp>
            <p:nvSpPr>
              <p:cNvPr id="139" name="Trapezoid 138">
                <a:extLst>
                  <a:ext uri="{FF2B5EF4-FFF2-40B4-BE49-F238E27FC236}">
                    <a16:creationId xmlns:a16="http://schemas.microsoft.com/office/drawing/2014/main" id="{32703A41-0EDB-4099-860F-2E416D38FFF4}"/>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0" name="Trapezoid 139">
                <a:extLst>
                  <a:ext uri="{FF2B5EF4-FFF2-40B4-BE49-F238E27FC236}">
                    <a16:creationId xmlns:a16="http://schemas.microsoft.com/office/drawing/2014/main" id="{3F11301B-6AB3-41CD-9C0C-23D1DD526B41}"/>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a:extLst>
                  <a:ext uri="{FF2B5EF4-FFF2-40B4-BE49-F238E27FC236}">
                    <a16:creationId xmlns:a16="http://schemas.microsoft.com/office/drawing/2014/main" id="{A07D43E5-46D8-4671-9D56-61C6947215D2}"/>
                  </a:ext>
                </a:extLst>
              </p:cNvPr>
              <p:cNvGrpSpPr/>
              <p:nvPr/>
            </p:nvGrpSpPr>
            <p:grpSpPr>
              <a:xfrm>
                <a:off x="8726120" y="2633701"/>
                <a:ext cx="176212" cy="370224"/>
                <a:chOff x="4237037" y="1897062"/>
                <a:chExt cx="762000" cy="1981200"/>
              </a:xfrm>
              <a:noFill/>
            </p:grpSpPr>
            <p:cxnSp>
              <p:nvCxnSpPr>
                <p:cNvPr id="142" name="Straight Connector 141">
                  <a:extLst>
                    <a:ext uri="{FF2B5EF4-FFF2-40B4-BE49-F238E27FC236}">
                      <a16:creationId xmlns:a16="http://schemas.microsoft.com/office/drawing/2014/main" id="{79C46E52-6233-4867-884A-AC0CBB83D88A}"/>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904CF37-2B99-4564-BEA8-519C3152C01E}"/>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48B5F7D-B090-4FF4-B541-01C84D492E5E}"/>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DE78E16B-52BB-4C80-A805-03E309BCD76E}"/>
                </a:ext>
              </a:extLst>
            </p:cNvPr>
            <p:cNvGrpSpPr/>
            <p:nvPr/>
          </p:nvGrpSpPr>
          <p:grpSpPr>
            <a:xfrm>
              <a:off x="8046799" y="1903848"/>
              <a:ext cx="609597" cy="611757"/>
              <a:chOff x="8673258" y="2512935"/>
              <a:chExt cx="609597" cy="611757"/>
            </a:xfrm>
          </p:grpSpPr>
          <p:sp>
            <p:nvSpPr>
              <p:cNvPr id="133" name="Trapezoid 132">
                <a:extLst>
                  <a:ext uri="{FF2B5EF4-FFF2-40B4-BE49-F238E27FC236}">
                    <a16:creationId xmlns:a16="http://schemas.microsoft.com/office/drawing/2014/main" id="{5BB7A727-A2A8-43A3-8D59-DD4A47C0CED0}"/>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4" name="Trapezoid 133">
                <a:extLst>
                  <a:ext uri="{FF2B5EF4-FFF2-40B4-BE49-F238E27FC236}">
                    <a16:creationId xmlns:a16="http://schemas.microsoft.com/office/drawing/2014/main" id="{97B6486E-143F-4CA4-92B5-2880E6C9EDF3}"/>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5" name="Group 134">
                <a:extLst>
                  <a:ext uri="{FF2B5EF4-FFF2-40B4-BE49-F238E27FC236}">
                    <a16:creationId xmlns:a16="http://schemas.microsoft.com/office/drawing/2014/main" id="{F91693CE-9508-4795-A960-2E33BC1DBE5A}"/>
                  </a:ext>
                </a:extLst>
              </p:cNvPr>
              <p:cNvGrpSpPr/>
              <p:nvPr/>
            </p:nvGrpSpPr>
            <p:grpSpPr>
              <a:xfrm>
                <a:off x="8726120" y="2633701"/>
                <a:ext cx="176212" cy="370224"/>
                <a:chOff x="4237037" y="1897062"/>
                <a:chExt cx="762000" cy="1981200"/>
              </a:xfrm>
              <a:noFill/>
            </p:grpSpPr>
            <p:cxnSp>
              <p:nvCxnSpPr>
                <p:cNvPr id="136" name="Straight Connector 135">
                  <a:extLst>
                    <a:ext uri="{FF2B5EF4-FFF2-40B4-BE49-F238E27FC236}">
                      <a16:creationId xmlns:a16="http://schemas.microsoft.com/office/drawing/2014/main" id="{5E8E9EDA-B450-4FA6-8BC7-3CFF2A1FAA79}"/>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F879C27-D103-461A-807F-CC0FA15004A6}"/>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98F527E-5570-4F50-B025-A713A207D2BF}"/>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9" name="Group 118">
              <a:extLst>
                <a:ext uri="{FF2B5EF4-FFF2-40B4-BE49-F238E27FC236}">
                  <a16:creationId xmlns:a16="http://schemas.microsoft.com/office/drawing/2014/main" id="{2AFD46A6-BC5C-408D-9077-7FFC5AEECB7D}"/>
                </a:ext>
              </a:extLst>
            </p:cNvPr>
            <p:cNvGrpSpPr/>
            <p:nvPr/>
          </p:nvGrpSpPr>
          <p:grpSpPr>
            <a:xfrm>
              <a:off x="6892128" y="1286582"/>
              <a:ext cx="609597" cy="611757"/>
              <a:chOff x="8673258" y="2512935"/>
              <a:chExt cx="609597" cy="611757"/>
            </a:xfrm>
          </p:grpSpPr>
          <p:sp>
            <p:nvSpPr>
              <p:cNvPr id="127" name="Trapezoid 126">
                <a:extLst>
                  <a:ext uri="{FF2B5EF4-FFF2-40B4-BE49-F238E27FC236}">
                    <a16:creationId xmlns:a16="http://schemas.microsoft.com/office/drawing/2014/main" id="{9ADC8B3A-550E-4A85-9C02-3D775B68800C}"/>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8" name="Trapezoid 127">
                <a:extLst>
                  <a:ext uri="{FF2B5EF4-FFF2-40B4-BE49-F238E27FC236}">
                    <a16:creationId xmlns:a16="http://schemas.microsoft.com/office/drawing/2014/main" id="{22886D3F-06C6-47A3-933A-F6CD8413B7BF}"/>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6386301-3B1D-406D-B42A-1BB135603606}"/>
                  </a:ext>
                </a:extLst>
              </p:cNvPr>
              <p:cNvGrpSpPr/>
              <p:nvPr/>
            </p:nvGrpSpPr>
            <p:grpSpPr>
              <a:xfrm>
                <a:off x="8726120" y="2633701"/>
                <a:ext cx="176212" cy="370224"/>
                <a:chOff x="4237037" y="1897062"/>
                <a:chExt cx="762000" cy="1981200"/>
              </a:xfrm>
              <a:noFill/>
            </p:grpSpPr>
            <p:cxnSp>
              <p:nvCxnSpPr>
                <p:cNvPr id="130" name="Straight Connector 129">
                  <a:extLst>
                    <a:ext uri="{FF2B5EF4-FFF2-40B4-BE49-F238E27FC236}">
                      <a16:creationId xmlns:a16="http://schemas.microsoft.com/office/drawing/2014/main" id="{4ECB5FDA-9F2D-4824-ABA3-59D21C397950}"/>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631AEC3-9BF0-4FF4-9318-DD8EC9F25670}"/>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AA36E9A-04AB-4815-817A-5AD08BD9E955}"/>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A1CD0C20-4AA6-4C74-B5F5-8DCE9A9DCA35}"/>
                </a:ext>
              </a:extLst>
            </p:cNvPr>
            <p:cNvGrpSpPr/>
            <p:nvPr/>
          </p:nvGrpSpPr>
          <p:grpSpPr>
            <a:xfrm>
              <a:off x="7661909" y="1286582"/>
              <a:ext cx="609597" cy="611757"/>
              <a:chOff x="8673258" y="2512935"/>
              <a:chExt cx="609597" cy="611757"/>
            </a:xfrm>
          </p:grpSpPr>
          <p:sp>
            <p:nvSpPr>
              <p:cNvPr id="121" name="Trapezoid 120">
                <a:extLst>
                  <a:ext uri="{FF2B5EF4-FFF2-40B4-BE49-F238E27FC236}">
                    <a16:creationId xmlns:a16="http://schemas.microsoft.com/office/drawing/2014/main" id="{5B075A02-C498-48F3-A67D-EB47474EC369}"/>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Trapezoid 121">
                <a:extLst>
                  <a:ext uri="{FF2B5EF4-FFF2-40B4-BE49-F238E27FC236}">
                    <a16:creationId xmlns:a16="http://schemas.microsoft.com/office/drawing/2014/main" id="{6AE3EA56-2AA6-4332-B1B2-75C9CB07BCC7}"/>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D62CE28D-A1EE-4B5E-9549-75E5237BF76F}"/>
                  </a:ext>
                </a:extLst>
              </p:cNvPr>
              <p:cNvGrpSpPr/>
              <p:nvPr/>
            </p:nvGrpSpPr>
            <p:grpSpPr>
              <a:xfrm>
                <a:off x="8726120" y="2633701"/>
                <a:ext cx="176212" cy="370224"/>
                <a:chOff x="4237037" y="1897062"/>
                <a:chExt cx="762000" cy="1981200"/>
              </a:xfrm>
              <a:noFill/>
            </p:grpSpPr>
            <p:cxnSp>
              <p:nvCxnSpPr>
                <p:cNvPr id="124" name="Straight Connector 123">
                  <a:extLst>
                    <a:ext uri="{FF2B5EF4-FFF2-40B4-BE49-F238E27FC236}">
                      <a16:creationId xmlns:a16="http://schemas.microsoft.com/office/drawing/2014/main" id="{A5C8578C-CD8E-4FE3-B945-EFEC15D32A71}"/>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3254AEE-AAB4-42B3-B657-EC6A5B0D5E8C}"/>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A58B490-5721-4BA0-B5F9-49ADEA7F79F3}"/>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63" name="Group 11">
            <a:extLst>
              <a:ext uri="{FF2B5EF4-FFF2-40B4-BE49-F238E27FC236}">
                <a16:creationId xmlns:a16="http://schemas.microsoft.com/office/drawing/2014/main" id="{58A02E6A-AC8A-4CAD-B788-5A6083D9631E}"/>
              </a:ext>
            </a:extLst>
          </p:cNvPr>
          <p:cNvGrpSpPr>
            <a:grpSpLocks noChangeAspect="1"/>
          </p:cNvGrpSpPr>
          <p:nvPr/>
        </p:nvGrpSpPr>
        <p:grpSpPr bwMode="auto">
          <a:xfrm>
            <a:off x="6081353" y="2221132"/>
            <a:ext cx="370023" cy="403062"/>
            <a:chOff x="3861" y="4291602"/>
            <a:chExt cx="112" cy="244433"/>
          </a:xfrm>
        </p:grpSpPr>
        <p:sp>
          <p:nvSpPr>
            <p:cNvPr id="164" name="Freeform 12">
              <a:extLst>
                <a:ext uri="{FF2B5EF4-FFF2-40B4-BE49-F238E27FC236}">
                  <a16:creationId xmlns:a16="http://schemas.microsoft.com/office/drawing/2014/main" id="{5A5DED61-244B-41E9-A953-78FEADA4DEE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5" name="Line 13">
              <a:extLst>
                <a:ext uri="{FF2B5EF4-FFF2-40B4-BE49-F238E27FC236}">
                  <a16:creationId xmlns:a16="http://schemas.microsoft.com/office/drawing/2014/main" id="{D60B7B18-65B3-4444-BF10-6D3F01A72BED}"/>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6" name="Line 14">
              <a:extLst>
                <a:ext uri="{FF2B5EF4-FFF2-40B4-BE49-F238E27FC236}">
                  <a16:creationId xmlns:a16="http://schemas.microsoft.com/office/drawing/2014/main" id="{7EC47A7C-5B8B-449A-B74E-59CADC04AA2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7" name="Line 15">
              <a:extLst>
                <a:ext uri="{FF2B5EF4-FFF2-40B4-BE49-F238E27FC236}">
                  <a16:creationId xmlns:a16="http://schemas.microsoft.com/office/drawing/2014/main" id="{AB43D2A1-4978-4C2D-A55D-2E62F6E1C09B}"/>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8" name="Line 16">
              <a:extLst>
                <a:ext uri="{FF2B5EF4-FFF2-40B4-BE49-F238E27FC236}">
                  <a16:creationId xmlns:a16="http://schemas.microsoft.com/office/drawing/2014/main" id="{659C9286-E6C9-471D-875A-3D7D462EC013}"/>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9" name="Line 17">
              <a:extLst>
                <a:ext uri="{FF2B5EF4-FFF2-40B4-BE49-F238E27FC236}">
                  <a16:creationId xmlns:a16="http://schemas.microsoft.com/office/drawing/2014/main" id="{7A280419-C2DB-44E7-950F-2BAEAD2FA6E8}"/>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91" name="Group 190">
            <a:extLst>
              <a:ext uri="{FF2B5EF4-FFF2-40B4-BE49-F238E27FC236}">
                <a16:creationId xmlns:a16="http://schemas.microsoft.com/office/drawing/2014/main" id="{46B0203F-949A-4FF7-8DD6-611669903762}"/>
              </a:ext>
            </a:extLst>
          </p:cNvPr>
          <p:cNvGrpSpPr/>
          <p:nvPr/>
        </p:nvGrpSpPr>
        <p:grpSpPr>
          <a:xfrm>
            <a:off x="2329540" y="2163355"/>
            <a:ext cx="730241" cy="518617"/>
            <a:chOff x="2446852" y="3042210"/>
            <a:chExt cx="730241" cy="518617"/>
          </a:xfrm>
        </p:grpSpPr>
        <p:grpSp>
          <p:nvGrpSpPr>
            <p:cNvPr id="177" name="Group 4">
              <a:extLst>
                <a:ext uri="{FF2B5EF4-FFF2-40B4-BE49-F238E27FC236}">
                  <a16:creationId xmlns:a16="http://schemas.microsoft.com/office/drawing/2014/main" id="{FFD1D2A2-060F-444C-BCE8-758B1AB3CA1A}"/>
                </a:ext>
              </a:extLst>
            </p:cNvPr>
            <p:cNvGrpSpPr>
              <a:grpSpLocks noChangeAspect="1"/>
            </p:cNvGrpSpPr>
            <p:nvPr/>
          </p:nvGrpSpPr>
          <p:grpSpPr bwMode="auto">
            <a:xfrm>
              <a:off x="2446852" y="3042210"/>
              <a:ext cx="730241" cy="518617"/>
              <a:chOff x="3794" y="2083"/>
              <a:chExt cx="245" cy="174"/>
            </a:xfrm>
          </p:grpSpPr>
          <p:sp>
            <p:nvSpPr>
              <p:cNvPr id="178" name="Rectangle 177">
                <a:extLst>
                  <a:ext uri="{FF2B5EF4-FFF2-40B4-BE49-F238E27FC236}">
                    <a16:creationId xmlns:a16="http://schemas.microsoft.com/office/drawing/2014/main" id="{2D0920C3-95A9-4370-9151-E8632F27C025}"/>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0" name="Line 7">
                <a:extLst>
                  <a:ext uri="{FF2B5EF4-FFF2-40B4-BE49-F238E27FC236}">
                    <a16:creationId xmlns:a16="http://schemas.microsoft.com/office/drawing/2014/main" id="{71A5054B-E0ED-4C8B-B683-770129226E80}"/>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1" name="Line 8">
                <a:extLst>
                  <a:ext uri="{FF2B5EF4-FFF2-40B4-BE49-F238E27FC236}">
                    <a16:creationId xmlns:a16="http://schemas.microsoft.com/office/drawing/2014/main" id="{461FA2CD-689D-444E-891B-422FE2A8DCED}"/>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89" name="Group 188">
              <a:extLst>
                <a:ext uri="{FF2B5EF4-FFF2-40B4-BE49-F238E27FC236}">
                  <a16:creationId xmlns:a16="http://schemas.microsoft.com/office/drawing/2014/main" id="{EAB665D6-0E08-4AE6-AE89-D608B6B7D942}"/>
                </a:ext>
              </a:extLst>
            </p:cNvPr>
            <p:cNvGrpSpPr/>
            <p:nvPr/>
          </p:nvGrpSpPr>
          <p:grpSpPr>
            <a:xfrm>
              <a:off x="2685327" y="3100587"/>
              <a:ext cx="256300" cy="294564"/>
              <a:chOff x="6424755" y="5676900"/>
              <a:chExt cx="247939" cy="284956"/>
            </a:xfrm>
          </p:grpSpPr>
          <p:sp useBgFill="1">
            <p:nvSpPr>
              <p:cNvPr id="186" name="Freeform 14">
                <a:extLst>
                  <a:ext uri="{FF2B5EF4-FFF2-40B4-BE49-F238E27FC236}">
                    <a16:creationId xmlns:a16="http://schemas.microsoft.com/office/drawing/2014/main" id="{EC9EE052-EAE6-4672-A397-167C2A072555}"/>
                  </a:ext>
                </a:extLst>
              </p:cNvPr>
              <p:cNvSpPr>
                <a:spLocks/>
              </p:cNvSpPr>
              <p:nvPr/>
            </p:nvSpPr>
            <p:spPr bwMode="auto">
              <a:xfrm>
                <a:off x="6426201" y="5676900"/>
                <a:ext cx="241300" cy="144462"/>
              </a:xfrm>
              <a:custGeom>
                <a:avLst/>
                <a:gdLst>
                  <a:gd name="T0" fmla="*/ 36 w 72"/>
                  <a:gd name="T1" fmla="*/ 43 h 43"/>
                  <a:gd name="T2" fmla="*/ 36 w 72"/>
                  <a:gd name="T3" fmla="*/ 42 h 43"/>
                  <a:gd name="T4" fmla="*/ 0 w 72"/>
                  <a:gd name="T5" fmla="*/ 22 h 43"/>
                  <a:gd name="T6" fmla="*/ 0 w 72"/>
                  <a:gd name="T7" fmla="*/ 21 h 43"/>
                  <a:gd name="T8" fmla="*/ 0 w 72"/>
                  <a:gd name="T9" fmla="*/ 20 h 43"/>
                  <a:gd name="T10" fmla="*/ 35 w 72"/>
                  <a:gd name="T11" fmla="*/ 0 h 43"/>
                  <a:gd name="T12" fmla="*/ 36 w 72"/>
                  <a:gd name="T13" fmla="*/ 0 h 43"/>
                  <a:gd name="T14" fmla="*/ 72 w 72"/>
                  <a:gd name="T15" fmla="*/ 20 h 43"/>
                  <a:gd name="T16" fmla="*/ 72 w 72"/>
                  <a:gd name="T17" fmla="*/ 21 h 43"/>
                  <a:gd name="T18" fmla="*/ 72 w 72"/>
                  <a:gd name="T19" fmla="*/ 22 h 43"/>
                  <a:gd name="T20" fmla="*/ 37 w 72"/>
                  <a:gd name="T21" fmla="*/ 42 h 43"/>
                  <a:gd name="T22" fmla="*/ 36 w 72"/>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3">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ln w="12700">
                <a:solidFill>
                  <a:schemeClr val="tx2"/>
                </a:solidFill>
                <a:bevel/>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87" name="Freeform 15">
                <a:extLst>
                  <a:ext uri="{FF2B5EF4-FFF2-40B4-BE49-F238E27FC236}">
                    <a16:creationId xmlns:a16="http://schemas.microsoft.com/office/drawing/2014/main" id="{FAC15B21-FF09-4895-B535-4741EAD41861}"/>
                  </a:ext>
                </a:extLst>
              </p:cNvPr>
              <p:cNvSpPr>
                <a:spLocks/>
              </p:cNvSpPr>
              <p:nvPr/>
            </p:nvSpPr>
            <p:spPr bwMode="auto">
              <a:xfrm>
                <a:off x="6424755" y="5749131"/>
                <a:ext cx="123825" cy="212725"/>
              </a:xfrm>
              <a:custGeom>
                <a:avLst/>
                <a:gdLst>
                  <a:gd name="T0" fmla="*/ 2 w 37"/>
                  <a:gd name="T1" fmla="*/ 0 h 63"/>
                  <a:gd name="T2" fmla="*/ 0 w 37"/>
                  <a:gd name="T3" fmla="*/ 0 h 63"/>
                  <a:gd name="T4" fmla="*/ 0 w 37"/>
                  <a:gd name="T5" fmla="*/ 1 h 63"/>
                  <a:gd name="T6" fmla="*/ 0 w 37"/>
                  <a:gd name="T7" fmla="*/ 42 h 63"/>
                  <a:gd name="T8" fmla="*/ 0 w 37"/>
                  <a:gd name="T9" fmla="*/ 43 h 63"/>
                  <a:gd name="T10" fmla="*/ 36 w 37"/>
                  <a:gd name="T11" fmla="*/ 63 h 63"/>
                  <a:gd name="T12" fmla="*/ 36 w 37"/>
                  <a:gd name="T13" fmla="*/ 63 h 63"/>
                  <a:gd name="T14" fmla="*/ 37 w 37"/>
                  <a:gd name="T15" fmla="*/ 63 h 63"/>
                  <a:gd name="T16" fmla="*/ 37 w 37"/>
                  <a:gd name="T17" fmla="*/ 62 h 63"/>
                  <a:gd name="T18" fmla="*/ 37 w 37"/>
                  <a:gd name="T19" fmla="*/ 21 h 63"/>
                  <a:gd name="T20" fmla="*/ 37 w 37"/>
                  <a:gd name="T21" fmla="*/ 20 h 63"/>
                  <a:gd name="T22" fmla="*/ 2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ln w="12700">
                <a:solidFill>
                  <a:schemeClr val="tx2"/>
                </a:solidFill>
                <a:bevel/>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88" name="Freeform 16">
                <a:extLst>
                  <a:ext uri="{FF2B5EF4-FFF2-40B4-BE49-F238E27FC236}">
                    <a16:creationId xmlns:a16="http://schemas.microsoft.com/office/drawing/2014/main" id="{454D5D51-975C-4A27-A63D-096F8CD5D033}"/>
                  </a:ext>
                </a:extLst>
              </p:cNvPr>
              <p:cNvSpPr>
                <a:spLocks/>
              </p:cNvSpPr>
              <p:nvPr/>
            </p:nvSpPr>
            <p:spPr bwMode="auto">
              <a:xfrm>
                <a:off x="6548869" y="5749131"/>
                <a:ext cx="123825" cy="212725"/>
              </a:xfrm>
              <a:custGeom>
                <a:avLst/>
                <a:gdLst>
                  <a:gd name="T0" fmla="*/ 37 w 37"/>
                  <a:gd name="T1" fmla="*/ 0 h 63"/>
                  <a:gd name="T2" fmla="*/ 36 w 37"/>
                  <a:gd name="T3" fmla="*/ 0 h 63"/>
                  <a:gd name="T4" fmla="*/ 1 w 37"/>
                  <a:gd name="T5" fmla="*/ 21 h 63"/>
                  <a:gd name="T6" fmla="*/ 0 w 37"/>
                  <a:gd name="T7" fmla="*/ 22 h 63"/>
                  <a:gd name="T8" fmla="*/ 0 w 37"/>
                  <a:gd name="T9" fmla="*/ 62 h 63"/>
                  <a:gd name="T10" fmla="*/ 1 w 37"/>
                  <a:gd name="T11" fmla="*/ 63 h 63"/>
                  <a:gd name="T12" fmla="*/ 1 w 37"/>
                  <a:gd name="T13" fmla="*/ 63 h 63"/>
                  <a:gd name="T14" fmla="*/ 2 w 37"/>
                  <a:gd name="T15" fmla="*/ 63 h 63"/>
                  <a:gd name="T16" fmla="*/ 37 w 37"/>
                  <a:gd name="T17" fmla="*/ 43 h 63"/>
                  <a:gd name="T18" fmla="*/ 37 w 37"/>
                  <a:gd name="T19" fmla="*/ 42 h 63"/>
                  <a:gd name="T20" fmla="*/ 37 w 37"/>
                  <a:gd name="T21" fmla="*/ 1 h 63"/>
                  <a:gd name="T22" fmla="*/ 37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ln w="12700">
                <a:solidFill>
                  <a:schemeClr val="tx2"/>
                </a:solidFill>
                <a:bevel/>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27" name="Group 226">
            <a:extLst>
              <a:ext uri="{FF2B5EF4-FFF2-40B4-BE49-F238E27FC236}">
                <a16:creationId xmlns:a16="http://schemas.microsoft.com/office/drawing/2014/main" id="{C620E990-29EF-4CF4-B0E6-6A57C74A7553}"/>
              </a:ext>
            </a:extLst>
          </p:cNvPr>
          <p:cNvGrpSpPr/>
          <p:nvPr/>
        </p:nvGrpSpPr>
        <p:grpSpPr>
          <a:xfrm>
            <a:off x="561615" y="2164681"/>
            <a:ext cx="607939" cy="515964"/>
            <a:chOff x="368850" y="4601227"/>
            <a:chExt cx="515387" cy="437414"/>
          </a:xfrm>
        </p:grpSpPr>
        <p:grpSp>
          <p:nvGrpSpPr>
            <p:cNvPr id="193" name="Group 192">
              <a:extLst>
                <a:ext uri="{FF2B5EF4-FFF2-40B4-BE49-F238E27FC236}">
                  <a16:creationId xmlns:a16="http://schemas.microsoft.com/office/drawing/2014/main" id="{10DB9C31-093F-4B70-B801-727CB3B50DF5}"/>
                </a:ext>
              </a:extLst>
            </p:cNvPr>
            <p:cNvGrpSpPr/>
            <p:nvPr/>
          </p:nvGrpSpPr>
          <p:grpSpPr>
            <a:xfrm>
              <a:off x="368850" y="4601227"/>
              <a:ext cx="515387" cy="437414"/>
              <a:chOff x="2107244" y="1575257"/>
              <a:chExt cx="310993" cy="383989"/>
            </a:xfrm>
          </p:grpSpPr>
          <p:sp>
            <p:nvSpPr>
              <p:cNvPr id="201" name="Rectangle 9">
                <a:extLst>
                  <a:ext uri="{FF2B5EF4-FFF2-40B4-BE49-F238E27FC236}">
                    <a16:creationId xmlns:a16="http://schemas.microsoft.com/office/drawing/2014/main" id="{1293288C-DC19-485A-8266-984BC67E5145}"/>
                  </a:ext>
                </a:extLst>
              </p:cNvPr>
              <p:cNvSpPr>
                <a:spLocks noChangeArrowheads="1"/>
              </p:cNvSpPr>
              <p:nvPr/>
            </p:nvSpPr>
            <p:spPr bwMode="auto">
              <a:xfrm>
                <a:off x="2107244" y="1575257"/>
                <a:ext cx="310993" cy="383989"/>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02" name="Line 10">
                <a:extLst>
                  <a:ext uri="{FF2B5EF4-FFF2-40B4-BE49-F238E27FC236}">
                    <a16:creationId xmlns:a16="http://schemas.microsoft.com/office/drawing/2014/main" id="{496557AC-DA74-47D4-8F98-0503F83386F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853857F6-B1C5-49F8-9907-94440C336844}"/>
                </a:ext>
              </a:extLst>
            </p:cNvPr>
            <p:cNvGrpSpPr/>
            <p:nvPr/>
          </p:nvGrpSpPr>
          <p:grpSpPr>
            <a:xfrm>
              <a:off x="735158" y="4628481"/>
              <a:ext cx="109004" cy="27252"/>
              <a:chOff x="2287367" y="1599181"/>
              <a:chExt cx="95690" cy="23923"/>
            </a:xfrm>
            <a:solidFill>
              <a:schemeClr val="tx2"/>
            </a:solidFill>
          </p:grpSpPr>
          <p:sp>
            <p:nvSpPr>
              <p:cNvPr id="198" name="Oval 11">
                <a:extLst>
                  <a:ext uri="{FF2B5EF4-FFF2-40B4-BE49-F238E27FC236}">
                    <a16:creationId xmlns:a16="http://schemas.microsoft.com/office/drawing/2014/main" id="{CC10CF26-D863-4BAB-B0C1-443E3F2ABC81}"/>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99" name="Oval 12">
                <a:extLst>
                  <a:ext uri="{FF2B5EF4-FFF2-40B4-BE49-F238E27FC236}">
                    <a16:creationId xmlns:a16="http://schemas.microsoft.com/office/drawing/2014/main" id="{2D10CF0D-0464-4889-A4CD-64CAB0EAC5A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00" name="Oval 13">
                <a:extLst>
                  <a:ext uri="{FF2B5EF4-FFF2-40B4-BE49-F238E27FC236}">
                    <a16:creationId xmlns:a16="http://schemas.microsoft.com/office/drawing/2014/main" id="{12BFB642-30D6-425E-BB80-D3624F506E8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07" name="Rectangle 22">
              <a:extLst>
                <a:ext uri="{FF2B5EF4-FFF2-40B4-BE49-F238E27FC236}">
                  <a16:creationId xmlns:a16="http://schemas.microsoft.com/office/drawing/2014/main" id="{A920F78A-791C-431C-AB47-523AA6CB5CE7}"/>
                </a:ext>
              </a:extLst>
            </p:cNvPr>
            <p:cNvSpPr>
              <a:spLocks noChangeArrowheads="1"/>
            </p:cNvSpPr>
            <p:nvPr/>
          </p:nvSpPr>
          <p:spPr bwMode="auto">
            <a:xfrm>
              <a:off x="436177" y="4739196"/>
              <a:ext cx="152382" cy="93564"/>
            </a:xfrm>
            <a:prstGeom prst="rect">
              <a:avLst/>
            </a:prstGeom>
            <a:noFill/>
            <a:ln w="12700">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24">
              <a:extLst>
                <a:ext uri="{FF2B5EF4-FFF2-40B4-BE49-F238E27FC236}">
                  <a16:creationId xmlns:a16="http://schemas.microsoft.com/office/drawing/2014/main" id="{0F14C0C9-4E70-481A-A8CC-3D51C01F7838}"/>
                </a:ext>
              </a:extLst>
            </p:cNvPr>
            <p:cNvSpPr>
              <a:spLocks noChangeArrowheads="1"/>
            </p:cNvSpPr>
            <p:nvPr/>
          </p:nvSpPr>
          <p:spPr bwMode="auto">
            <a:xfrm>
              <a:off x="436177" y="4886107"/>
              <a:ext cx="152382" cy="92722"/>
            </a:xfrm>
            <a:prstGeom prst="rect">
              <a:avLst/>
            </a:prstGeom>
            <a:noFill/>
            <a:ln w="12700">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Rectangle 26">
              <a:extLst>
                <a:ext uri="{FF2B5EF4-FFF2-40B4-BE49-F238E27FC236}">
                  <a16:creationId xmlns:a16="http://schemas.microsoft.com/office/drawing/2014/main" id="{CE420120-DC99-4F3E-9E33-1C6D8FB0C029}"/>
                </a:ext>
              </a:extLst>
            </p:cNvPr>
            <p:cNvSpPr>
              <a:spLocks noChangeArrowheads="1"/>
            </p:cNvSpPr>
            <p:nvPr/>
          </p:nvSpPr>
          <p:spPr bwMode="auto">
            <a:xfrm>
              <a:off x="664529" y="4739196"/>
              <a:ext cx="152382" cy="93564"/>
            </a:xfrm>
            <a:prstGeom prst="rect">
              <a:avLst/>
            </a:prstGeom>
            <a:noFill/>
            <a:ln w="12700">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Rectangle 28">
              <a:extLst>
                <a:ext uri="{FF2B5EF4-FFF2-40B4-BE49-F238E27FC236}">
                  <a16:creationId xmlns:a16="http://schemas.microsoft.com/office/drawing/2014/main" id="{D76A2DF4-0906-45A1-BA18-038D2CCAB2E7}"/>
                </a:ext>
              </a:extLst>
            </p:cNvPr>
            <p:cNvSpPr>
              <a:spLocks noChangeArrowheads="1"/>
            </p:cNvSpPr>
            <p:nvPr/>
          </p:nvSpPr>
          <p:spPr bwMode="auto">
            <a:xfrm>
              <a:off x="664529" y="4886107"/>
              <a:ext cx="152382" cy="92722"/>
            </a:xfrm>
            <a:prstGeom prst="rect">
              <a:avLst/>
            </a:prstGeom>
            <a:noFill/>
            <a:ln w="12700">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30" name="Straight Arrow Connector 229">
            <a:extLst>
              <a:ext uri="{FF2B5EF4-FFF2-40B4-BE49-F238E27FC236}">
                <a16:creationId xmlns:a16="http://schemas.microsoft.com/office/drawing/2014/main" id="{55E20EF7-D314-446B-A2F0-7D91AD68A5DA}"/>
              </a:ext>
            </a:extLst>
          </p:cNvPr>
          <p:cNvCxnSpPr/>
          <p:nvPr/>
        </p:nvCxnSpPr>
        <p:spPr>
          <a:xfrm>
            <a:off x="1392706" y="2405767"/>
            <a:ext cx="76200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9C8DF3B3-B1C5-486B-B612-D325508170A8}"/>
              </a:ext>
            </a:extLst>
          </p:cNvPr>
          <p:cNvCxnSpPr/>
          <p:nvPr/>
        </p:nvCxnSpPr>
        <p:spPr>
          <a:xfrm>
            <a:off x="3228764" y="2405767"/>
            <a:ext cx="76200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04203A4E-FD23-46B1-8166-A21FF360AE4B}"/>
              </a:ext>
            </a:extLst>
          </p:cNvPr>
          <p:cNvCxnSpPr/>
          <p:nvPr/>
        </p:nvCxnSpPr>
        <p:spPr>
          <a:xfrm>
            <a:off x="5126506" y="2405767"/>
            <a:ext cx="76200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638779C2-F20A-46C9-9439-1E1E7E14C493}"/>
              </a:ext>
            </a:extLst>
          </p:cNvPr>
          <p:cNvSpPr txBox="1"/>
          <p:nvPr/>
        </p:nvSpPr>
        <p:spPr>
          <a:xfrm>
            <a:off x="8075428" y="2699287"/>
            <a:ext cx="2265150" cy="276999"/>
          </a:xfrm>
          <a:prstGeom prst="rect">
            <a:avLst/>
          </a:prstGeom>
          <a:noFill/>
        </p:spPr>
        <p:txBody>
          <a:bodyPr wrap="square" rtlCol="0">
            <a:spAutoFit/>
          </a:bodyPr>
          <a:lstStyle/>
          <a:p>
            <a:pPr algn="ctr" defTabSz="932597">
              <a:defRPr/>
            </a:pPr>
            <a:r>
              <a:rPr lang="en-US" sz="1200">
                <a:solidFill>
                  <a:srgbClr val="0078D7"/>
                </a:solidFill>
                <a:latin typeface="Segoe UI Semibold" panose="020B0702040204020203" pitchFamily="34" charset="0"/>
                <a:cs typeface="Segoe UI Semilight" charset="0"/>
              </a:rPr>
              <a:t>Azure Cluster Service</a:t>
            </a:r>
          </a:p>
        </p:txBody>
      </p:sp>
      <p:cxnSp>
        <p:nvCxnSpPr>
          <p:cNvPr id="234" name="Straight Arrow Connector 233">
            <a:extLst>
              <a:ext uri="{FF2B5EF4-FFF2-40B4-BE49-F238E27FC236}">
                <a16:creationId xmlns:a16="http://schemas.microsoft.com/office/drawing/2014/main" id="{290D9331-86A0-409D-9887-BFFE0D61A95B}"/>
              </a:ext>
            </a:extLst>
          </p:cNvPr>
          <p:cNvCxnSpPr>
            <a:cxnSpLocks/>
          </p:cNvCxnSpPr>
          <p:nvPr/>
        </p:nvCxnSpPr>
        <p:spPr>
          <a:xfrm>
            <a:off x="6726706" y="2405767"/>
            <a:ext cx="190500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6" name="Left Bracket 235">
            <a:extLst>
              <a:ext uri="{FF2B5EF4-FFF2-40B4-BE49-F238E27FC236}">
                <a16:creationId xmlns:a16="http://schemas.microsoft.com/office/drawing/2014/main" id="{677092EB-D786-440D-B36F-5017A35D9043}"/>
              </a:ext>
            </a:extLst>
          </p:cNvPr>
          <p:cNvSpPr/>
          <p:nvPr/>
        </p:nvSpPr>
        <p:spPr>
          <a:xfrm rot="5400000">
            <a:off x="9159180" y="1877732"/>
            <a:ext cx="97647" cy="2402466"/>
          </a:xfrm>
          <a:prstGeom prst="lef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a:solidFill>
                <a:srgbClr val="505050"/>
              </a:solidFill>
              <a:latin typeface="Segoe UI"/>
            </a:endParaRPr>
          </a:p>
        </p:txBody>
      </p:sp>
      <p:grpSp>
        <p:nvGrpSpPr>
          <p:cNvPr id="239" name="Group 11">
            <a:extLst>
              <a:ext uri="{FF2B5EF4-FFF2-40B4-BE49-F238E27FC236}">
                <a16:creationId xmlns:a16="http://schemas.microsoft.com/office/drawing/2014/main" id="{AE3BBE4A-C054-4159-B467-131D025918ED}"/>
              </a:ext>
            </a:extLst>
          </p:cNvPr>
          <p:cNvGrpSpPr>
            <a:grpSpLocks noChangeAspect="1"/>
          </p:cNvGrpSpPr>
          <p:nvPr/>
        </p:nvGrpSpPr>
        <p:grpSpPr bwMode="auto">
          <a:xfrm>
            <a:off x="8741011" y="4425385"/>
            <a:ext cx="324385" cy="353349"/>
            <a:chOff x="3861" y="4291602"/>
            <a:chExt cx="112" cy="244433"/>
          </a:xfrm>
        </p:grpSpPr>
        <p:sp>
          <p:nvSpPr>
            <p:cNvPr id="240" name="Freeform 12">
              <a:extLst>
                <a:ext uri="{FF2B5EF4-FFF2-40B4-BE49-F238E27FC236}">
                  <a16:creationId xmlns:a16="http://schemas.microsoft.com/office/drawing/2014/main" id="{D04D3A03-452B-4F70-B9A8-0C78A5A8E68A}"/>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1" name="Line 13">
              <a:extLst>
                <a:ext uri="{FF2B5EF4-FFF2-40B4-BE49-F238E27FC236}">
                  <a16:creationId xmlns:a16="http://schemas.microsoft.com/office/drawing/2014/main" id="{E7A3AEF6-28F3-4AD5-8C1A-1F3106833B51}"/>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2" name="Line 14">
              <a:extLst>
                <a:ext uri="{FF2B5EF4-FFF2-40B4-BE49-F238E27FC236}">
                  <a16:creationId xmlns:a16="http://schemas.microsoft.com/office/drawing/2014/main" id="{4F4CA053-11A7-4D93-9B69-9B336AB4B1F6}"/>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3" name="Line 15">
              <a:extLst>
                <a:ext uri="{FF2B5EF4-FFF2-40B4-BE49-F238E27FC236}">
                  <a16:creationId xmlns:a16="http://schemas.microsoft.com/office/drawing/2014/main" id="{95A48C6F-7C13-47B7-8841-D5303DB69848}"/>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4" name="Line 16">
              <a:extLst>
                <a:ext uri="{FF2B5EF4-FFF2-40B4-BE49-F238E27FC236}">
                  <a16:creationId xmlns:a16="http://schemas.microsoft.com/office/drawing/2014/main" id="{BB77BEEA-ED48-44AA-BC4E-A175D4F06CE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5" name="Line 17">
              <a:extLst>
                <a:ext uri="{FF2B5EF4-FFF2-40B4-BE49-F238E27FC236}">
                  <a16:creationId xmlns:a16="http://schemas.microsoft.com/office/drawing/2014/main" id="{33E5F96C-F81C-445E-80A7-BD7B34737B70}"/>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246" name="Group 245">
            <a:extLst>
              <a:ext uri="{FF2B5EF4-FFF2-40B4-BE49-F238E27FC236}">
                <a16:creationId xmlns:a16="http://schemas.microsoft.com/office/drawing/2014/main" id="{060CEE37-C3C0-47CD-B603-659DF532B054}"/>
              </a:ext>
            </a:extLst>
          </p:cNvPr>
          <p:cNvGrpSpPr/>
          <p:nvPr/>
        </p:nvGrpSpPr>
        <p:grpSpPr>
          <a:xfrm>
            <a:off x="8746405" y="3323149"/>
            <a:ext cx="313596" cy="313596"/>
            <a:chOff x="11679011" y="5307417"/>
            <a:chExt cx="457200" cy="457200"/>
          </a:xfrm>
        </p:grpSpPr>
        <p:sp>
          <p:nvSpPr>
            <p:cNvPr id="247" name="Oval 246">
              <a:extLst>
                <a:ext uri="{FF2B5EF4-FFF2-40B4-BE49-F238E27FC236}">
                  <a16:creationId xmlns:a16="http://schemas.microsoft.com/office/drawing/2014/main" id="{844B8466-5FFA-4632-B09A-775D268F9B92}"/>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a:extLst>
                <a:ext uri="{FF2B5EF4-FFF2-40B4-BE49-F238E27FC236}">
                  <a16:creationId xmlns:a16="http://schemas.microsoft.com/office/drawing/2014/main" id="{34F6A03F-5E8C-438B-A97E-D64315CC43A5}"/>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9" name="Straight Connector 248">
              <a:extLst>
                <a:ext uri="{FF2B5EF4-FFF2-40B4-BE49-F238E27FC236}">
                  <a16:creationId xmlns:a16="http://schemas.microsoft.com/office/drawing/2014/main" id="{0AA17607-C189-41D1-9194-4D16FE72A69B}"/>
                </a:ext>
              </a:extLst>
            </p:cNvPr>
            <p:cNvCxnSpPr>
              <a:stCxn id="247" idx="2"/>
              <a:endCxn id="24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AEB3476-582C-453D-B97B-E4143685EF9C}"/>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D3A29B8-DFBB-45A8-9C28-2A972E4D2E6E}"/>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D70B458-4606-4022-9B84-F675562762E1}"/>
                </a:ext>
              </a:extLst>
            </p:cNvPr>
            <p:cNvCxnSpPr>
              <a:cxnSpLocks/>
              <a:stCxn id="248" idx="4"/>
              <a:endCxn id="24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D9576084-7199-45C1-A81E-D54038C1716E}"/>
              </a:ext>
            </a:extLst>
          </p:cNvPr>
          <p:cNvGrpSpPr/>
          <p:nvPr/>
        </p:nvGrpSpPr>
        <p:grpSpPr>
          <a:xfrm>
            <a:off x="8708734" y="5492185"/>
            <a:ext cx="388938" cy="494465"/>
            <a:chOff x="8191499" y="3135086"/>
            <a:chExt cx="2562513" cy="3257776"/>
          </a:xfrm>
        </p:grpSpPr>
        <p:cxnSp>
          <p:nvCxnSpPr>
            <p:cNvPr id="254" name="Straight Connector 253">
              <a:extLst>
                <a:ext uri="{FF2B5EF4-FFF2-40B4-BE49-F238E27FC236}">
                  <a16:creationId xmlns:a16="http://schemas.microsoft.com/office/drawing/2014/main" id="{B99DFD65-E0C3-4992-B840-A28801A38EDF}"/>
                </a:ext>
              </a:extLst>
            </p:cNvPr>
            <p:cNvCxnSpPr/>
            <p:nvPr/>
          </p:nvCxnSpPr>
          <p:spPr>
            <a:xfrm>
              <a:off x="8580437" y="4045178"/>
              <a:ext cx="838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F98FB00-A1CF-4CF1-A102-C9D0854B95F6}"/>
                </a:ext>
              </a:extLst>
            </p:cNvPr>
            <p:cNvCxnSpPr/>
            <p:nvPr/>
          </p:nvCxnSpPr>
          <p:spPr>
            <a:xfrm>
              <a:off x="8580437" y="4411662"/>
              <a:ext cx="838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53AFC396-9B95-47E5-B0F0-399D02884F5D}"/>
                </a:ext>
              </a:extLst>
            </p:cNvPr>
            <p:cNvCxnSpPr/>
            <p:nvPr/>
          </p:nvCxnSpPr>
          <p:spPr>
            <a:xfrm>
              <a:off x="8580437" y="4792662"/>
              <a:ext cx="838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7" name="Freeform: Shape 256">
              <a:extLst>
                <a:ext uri="{FF2B5EF4-FFF2-40B4-BE49-F238E27FC236}">
                  <a16:creationId xmlns:a16="http://schemas.microsoft.com/office/drawing/2014/main" id="{387B419F-26CF-4C6C-9F49-A52D8C45854F}"/>
                </a:ext>
              </a:extLst>
            </p:cNvPr>
            <p:cNvSpPr/>
            <p:nvPr/>
          </p:nvSpPr>
          <p:spPr bwMode="auto">
            <a:xfrm>
              <a:off x="9350829" y="3490686"/>
              <a:ext cx="1403183" cy="2006600"/>
            </a:xfrm>
            <a:custGeom>
              <a:avLst/>
              <a:gdLst>
                <a:gd name="connsiteX0" fmla="*/ 0 w 1375228"/>
                <a:gd name="connsiteY0" fmla="*/ 0 h 2006600"/>
                <a:gd name="connsiteX1" fmla="*/ 714828 w 1375228"/>
                <a:gd name="connsiteY1" fmla="*/ 1233714 h 2006600"/>
                <a:gd name="connsiteX2" fmla="*/ 1375228 w 1375228"/>
                <a:gd name="connsiteY2" fmla="*/ 2006600 h 2006600"/>
                <a:gd name="connsiteX3" fmla="*/ 3628 w 1375228"/>
                <a:gd name="connsiteY3" fmla="*/ 2006600 h 2006600"/>
                <a:gd name="connsiteX0" fmla="*/ 0 w 1375228"/>
                <a:gd name="connsiteY0" fmla="*/ 0 h 2006600"/>
                <a:gd name="connsiteX1" fmla="*/ 714828 w 1375228"/>
                <a:gd name="connsiteY1" fmla="*/ 1233714 h 2006600"/>
                <a:gd name="connsiteX2" fmla="*/ 1375228 w 1375228"/>
                <a:gd name="connsiteY2" fmla="*/ 2006600 h 2006600"/>
                <a:gd name="connsiteX3" fmla="*/ 3628 w 1375228"/>
                <a:gd name="connsiteY3" fmla="*/ 2006600 h 2006600"/>
                <a:gd name="connsiteX0" fmla="*/ 0 w 1375228"/>
                <a:gd name="connsiteY0" fmla="*/ 0 h 2006600"/>
                <a:gd name="connsiteX1" fmla="*/ 714828 w 1375228"/>
                <a:gd name="connsiteY1" fmla="*/ 1233714 h 2006600"/>
                <a:gd name="connsiteX2" fmla="*/ 1375228 w 1375228"/>
                <a:gd name="connsiteY2" fmla="*/ 2006600 h 2006600"/>
                <a:gd name="connsiteX3" fmla="*/ 3628 w 1375228"/>
                <a:gd name="connsiteY3" fmla="*/ 2006600 h 2006600"/>
                <a:gd name="connsiteX0" fmla="*/ 0 w 1375228"/>
                <a:gd name="connsiteY0" fmla="*/ 0 h 2006600"/>
                <a:gd name="connsiteX1" fmla="*/ 714828 w 1375228"/>
                <a:gd name="connsiteY1" fmla="*/ 1233714 h 2006600"/>
                <a:gd name="connsiteX2" fmla="*/ 1375228 w 1375228"/>
                <a:gd name="connsiteY2" fmla="*/ 2006600 h 2006600"/>
                <a:gd name="connsiteX3" fmla="*/ 3628 w 1375228"/>
                <a:gd name="connsiteY3" fmla="*/ 2006600 h 2006600"/>
                <a:gd name="connsiteX0" fmla="*/ 0 w 1375228"/>
                <a:gd name="connsiteY0" fmla="*/ 0 h 2006600"/>
                <a:gd name="connsiteX1" fmla="*/ 714828 w 1375228"/>
                <a:gd name="connsiteY1" fmla="*/ 1233714 h 2006600"/>
                <a:gd name="connsiteX2" fmla="*/ 1375228 w 1375228"/>
                <a:gd name="connsiteY2" fmla="*/ 2006600 h 2006600"/>
                <a:gd name="connsiteX3" fmla="*/ 3628 w 1375228"/>
                <a:gd name="connsiteY3" fmla="*/ 2006600 h 2006600"/>
                <a:gd name="connsiteX0" fmla="*/ 0 w 1375228"/>
                <a:gd name="connsiteY0" fmla="*/ 0 h 2006600"/>
                <a:gd name="connsiteX1" fmla="*/ 714828 w 1375228"/>
                <a:gd name="connsiteY1" fmla="*/ 1233714 h 2006600"/>
                <a:gd name="connsiteX2" fmla="*/ 1375228 w 1375228"/>
                <a:gd name="connsiteY2" fmla="*/ 2006600 h 2006600"/>
                <a:gd name="connsiteX3" fmla="*/ 3628 w 1375228"/>
                <a:gd name="connsiteY3" fmla="*/ 2006600 h 2006600"/>
                <a:gd name="connsiteX0" fmla="*/ 0 w 1375228"/>
                <a:gd name="connsiteY0" fmla="*/ 0 h 2006600"/>
                <a:gd name="connsiteX1" fmla="*/ 714828 w 1375228"/>
                <a:gd name="connsiteY1" fmla="*/ 1233714 h 2006600"/>
                <a:gd name="connsiteX2" fmla="*/ 1375228 w 1375228"/>
                <a:gd name="connsiteY2" fmla="*/ 2006600 h 2006600"/>
                <a:gd name="connsiteX3" fmla="*/ 3628 w 1375228"/>
                <a:gd name="connsiteY3" fmla="*/ 2006600 h 2006600"/>
                <a:gd name="connsiteX0" fmla="*/ 0 w 1403183"/>
                <a:gd name="connsiteY0" fmla="*/ 0 h 2006600"/>
                <a:gd name="connsiteX1" fmla="*/ 714828 w 1403183"/>
                <a:gd name="connsiteY1" fmla="*/ 1233714 h 2006600"/>
                <a:gd name="connsiteX2" fmla="*/ 1375228 w 1403183"/>
                <a:gd name="connsiteY2" fmla="*/ 2006600 h 2006600"/>
                <a:gd name="connsiteX3" fmla="*/ 3628 w 1403183"/>
                <a:gd name="connsiteY3" fmla="*/ 2006600 h 2006600"/>
                <a:gd name="connsiteX0" fmla="*/ 0 w 1403183"/>
                <a:gd name="connsiteY0" fmla="*/ 0 h 2006600"/>
                <a:gd name="connsiteX1" fmla="*/ 714828 w 1403183"/>
                <a:gd name="connsiteY1" fmla="*/ 1233714 h 2006600"/>
                <a:gd name="connsiteX2" fmla="*/ 1375228 w 1403183"/>
                <a:gd name="connsiteY2" fmla="*/ 2006600 h 2006600"/>
                <a:gd name="connsiteX3" fmla="*/ 3628 w 1403183"/>
                <a:gd name="connsiteY3" fmla="*/ 2006600 h 2006600"/>
              </a:gdLst>
              <a:ahLst/>
              <a:cxnLst>
                <a:cxn ang="0">
                  <a:pos x="connsiteX0" y="connsiteY0"/>
                </a:cxn>
                <a:cxn ang="0">
                  <a:pos x="connsiteX1" y="connsiteY1"/>
                </a:cxn>
                <a:cxn ang="0">
                  <a:pos x="connsiteX2" y="connsiteY2"/>
                </a:cxn>
                <a:cxn ang="0">
                  <a:pos x="connsiteX3" y="connsiteY3"/>
                </a:cxn>
              </a:cxnLst>
              <a:rect l="l" t="t" r="r" b="b"/>
              <a:pathLst>
                <a:path w="1403183" h="2006600">
                  <a:moveTo>
                    <a:pt x="0" y="0"/>
                  </a:moveTo>
                  <a:cubicBezTo>
                    <a:pt x="529948" y="213501"/>
                    <a:pt x="672495" y="506790"/>
                    <a:pt x="714828" y="1233714"/>
                  </a:cubicBezTo>
                  <a:cubicBezTo>
                    <a:pt x="1268788" y="1172028"/>
                    <a:pt x="1485825" y="1525222"/>
                    <a:pt x="1375228" y="2006600"/>
                  </a:cubicBezTo>
                  <a:lnTo>
                    <a:pt x="3628" y="200660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8" name="Straight Arrow Connector 257">
              <a:extLst>
                <a:ext uri="{FF2B5EF4-FFF2-40B4-BE49-F238E27FC236}">
                  <a16:creationId xmlns:a16="http://schemas.microsoft.com/office/drawing/2014/main" id="{CE61FC90-3CAB-470E-AE19-4575E7B16381}"/>
                </a:ext>
              </a:extLst>
            </p:cNvPr>
            <p:cNvCxnSpPr/>
            <p:nvPr/>
          </p:nvCxnSpPr>
          <p:spPr>
            <a:xfrm>
              <a:off x="9037637" y="5021262"/>
              <a:ext cx="0" cy="137160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9" name="Freeform: Shape 258">
              <a:extLst>
                <a:ext uri="{FF2B5EF4-FFF2-40B4-BE49-F238E27FC236}">
                  <a16:creationId xmlns:a16="http://schemas.microsoft.com/office/drawing/2014/main" id="{CE94AD1F-36BF-4317-B560-74DA9AB1E51C}"/>
                </a:ext>
              </a:extLst>
            </p:cNvPr>
            <p:cNvSpPr/>
            <p:nvPr/>
          </p:nvSpPr>
          <p:spPr bwMode="auto">
            <a:xfrm>
              <a:off x="8191499" y="3135086"/>
              <a:ext cx="846137" cy="2362200"/>
            </a:xfrm>
            <a:custGeom>
              <a:avLst/>
              <a:gdLst>
                <a:gd name="connsiteX0" fmla="*/ 508000 w 838200"/>
                <a:gd name="connsiteY0" fmla="*/ 2336800 h 2336800"/>
                <a:gd name="connsiteX1" fmla="*/ 0 w 838200"/>
                <a:gd name="connsiteY1" fmla="*/ 2336800 h 2336800"/>
                <a:gd name="connsiteX2" fmla="*/ 0 w 838200"/>
                <a:gd name="connsiteY2" fmla="*/ 0 h 2336800"/>
                <a:gd name="connsiteX3" fmla="*/ 838200 w 838200"/>
                <a:gd name="connsiteY3" fmla="*/ 0 h 2336800"/>
                <a:gd name="connsiteX4" fmla="*/ 838200 w 838200"/>
                <a:gd name="connsiteY4" fmla="*/ 647700 h 233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2336800">
                  <a:moveTo>
                    <a:pt x="508000" y="2336800"/>
                  </a:moveTo>
                  <a:lnTo>
                    <a:pt x="0" y="2336800"/>
                  </a:lnTo>
                  <a:lnTo>
                    <a:pt x="0" y="0"/>
                  </a:lnTo>
                  <a:lnTo>
                    <a:pt x="838200" y="0"/>
                  </a:lnTo>
                  <a:lnTo>
                    <a:pt x="838200" y="64770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60" name="Group 259">
            <a:extLst>
              <a:ext uri="{FF2B5EF4-FFF2-40B4-BE49-F238E27FC236}">
                <a16:creationId xmlns:a16="http://schemas.microsoft.com/office/drawing/2014/main" id="{70833646-9448-46C1-B444-810E41127B19}"/>
              </a:ext>
            </a:extLst>
          </p:cNvPr>
          <p:cNvGrpSpPr/>
          <p:nvPr/>
        </p:nvGrpSpPr>
        <p:grpSpPr>
          <a:xfrm>
            <a:off x="9279143" y="4443832"/>
            <a:ext cx="328459" cy="329623"/>
            <a:chOff x="8673258" y="2512935"/>
            <a:chExt cx="609597" cy="611757"/>
          </a:xfrm>
        </p:grpSpPr>
        <p:sp>
          <p:nvSpPr>
            <p:cNvPr id="261" name="Trapezoid 260">
              <a:extLst>
                <a:ext uri="{FF2B5EF4-FFF2-40B4-BE49-F238E27FC236}">
                  <a16:creationId xmlns:a16="http://schemas.microsoft.com/office/drawing/2014/main" id="{2DE9E5AF-4CB1-4C39-B842-27029E8CE8E1}"/>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2" name="Trapezoid 261">
              <a:extLst>
                <a:ext uri="{FF2B5EF4-FFF2-40B4-BE49-F238E27FC236}">
                  <a16:creationId xmlns:a16="http://schemas.microsoft.com/office/drawing/2014/main" id="{0FF1C902-82D1-413E-9C55-510AC87305FA}"/>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3" name="Group 262">
              <a:extLst>
                <a:ext uri="{FF2B5EF4-FFF2-40B4-BE49-F238E27FC236}">
                  <a16:creationId xmlns:a16="http://schemas.microsoft.com/office/drawing/2014/main" id="{34BF8E65-E65F-45E7-ABF6-C28E43060C77}"/>
                </a:ext>
              </a:extLst>
            </p:cNvPr>
            <p:cNvGrpSpPr/>
            <p:nvPr/>
          </p:nvGrpSpPr>
          <p:grpSpPr>
            <a:xfrm>
              <a:off x="8726120" y="2633701"/>
              <a:ext cx="176212" cy="370224"/>
              <a:chOff x="4237037" y="1897062"/>
              <a:chExt cx="762000" cy="1981200"/>
            </a:xfrm>
            <a:noFill/>
          </p:grpSpPr>
          <p:cxnSp>
            <p:nvCxnSpPr>
              <p:cNvPr id="264" name="Straight Connector 263">
                <a:extLst>
                  <a:ext uri="{FF2B5EF4-FFF2-40B4-BE49-F238E27FC236}">
                    <a16:creationId xmlns:a16="http://schemas.microsoft.com/office/drawing/2014/main" id="{E1AC8D4F-183E-4934-BECF-A53BE1D4135C}"/>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FE2124A-7E8A-4647-BE96-1348ED2B514A}"/>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F4B5897-BD49-4E19-9235-103D36C0C56B}"/>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7" name="Group 266">
            <a:extLst>
              <a:ext uri="{FF2B5EF4-FFF2-40B4-BE49-F238E27FC236}">
                <a16:creationId xmlns:a16="http://schemas.microsoft.com/office/drawing/2014/main" id="{C5BB4998-E4FF-4AC6-82FA-0078CAA6EF0F}"/>
              </a:ext>
            </a:extLst>
          </p:cNvPr>
          <p:cNvGrpSpPr/>
          <p:nvPr/>
        </p:nvGrpSpPr>
        <p:grpSpPr>
          <a:xfrm>
            <a:off x="9279143" y="5526227"/>
            <a:ext cx="328459" cy="329623"/>
            <a:chOff x="8673258" y="2512935"/>
            <a:chExt cx="609597" cy="611757"/>
          </a:xfrm>
        </p:grpSpPr>
        <p:sp>
          <p:nvSpPr>
            <p:cNvPr id="268" name="Trapezoid 267">
              <a:extLst>
                <a:ext uri="{FF2B5EF4-FFF2-40B4-BE49-F238E27FC236}">
                  <a16:creationId xmlns:a16="http://schemas.microsoft.com/office/drawing/2014/main" id="{FC47FF3C-D187-465F-BE4D-BD452BF01B38}"/>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9" name="Trapezoid 268">
              <a:extLst>
                <a:ext uri="{FF2B5EF4-FFF2-40B4-BE49-F238E27FC236}">
                  <a16:creationId xmlns:a16="http://schemas.microsoft.com/office/drawing/2014/main" id="{AA6C8FAA-10DD-40EB-A2F7-1B9F5D182D2A}"/>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0" name="Group 269">
              <a:extLst>
                <a:ext uri="{FF2B5EF4-FFF2-40B4-BE49-F238E27FC236}">
                  <a16:creationId xmlns:a16="http://schemas.microsoft.com/office/drawing/2014/main" id="{86C2C808-EA4C-4889-A1B5-71D0ADDE4FA7}"/>
                </a:ext>
              </a:extLst>
            </p:cNvPr>
            <p:cNvGrpSpPr/>
            <p:nvPr/>
          </p:nvGrpSpPr>
          <p:grpSpPr>
            <a:xfrm>
              <a:off x="8726120" y="2633701"/>
              <a:ext cx="176212" cy="370224"/>
              <a:chOff x="4237037" y="1897062"/>
              <a:chExt cx="762000" cy="1981200"/>
            </a:xfrm>
            <a:noFill/>
          </p:grpSpPr>
          <p:cxnSp>
            <p:nvCxnSpPr>
              <p:cNvPr id="271" name="Straight Connector 270">
                <a:extLst>
                  <a:ext uri="{FF2B5EF4-FFF2-40B4-BE49-F238E27FC236}">
                    <a16:creationId xmlns:a16="http://schemas.microsoft.com/office/drawing/2014/main" id="{AFFBF422-3F88-4FE9-9946-A5AF98B41AEE}"/>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F0204EF-9F3B-45B5-894C-C8A6D88650A2}"/>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3479D0A7-43C8-4B50-8B8B-62EC0CC477C0}"/>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048879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730130" y="3574857"/>
            <a:ext cx="1266259" cy="406265"/>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Azure Container Service</a:t>
            </a:r>
          </a:p>
        </p:txBody>
      </p:sp>
      <p:sp>
        <p:nvSpPr>
          <p:cNvPr id="7" name="TextBox 6"/>
          <p:cNvSpPr txBox="1"/>
          <p:nvPr/>
        </p:nvSpPr>
        <p:spPr>
          <a:xfrm>
            <a:off x="4605043" y="3389795"/>
            <a:ext cx="1266259" cy="406265"/>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Azure Machine Learning</a:t>
            </a:r>
          </a:p>
        </p:txBody>
      </p:sp>
      <p:sp>
        <p:nvSpPr>
          <p:cNvPr id="10" name="TextBox 9"/>
          <p:cNvSpPr txBox="1"/>
          <p:nvPr/>
        </p:nvSpPr>
        <p:spPr>
          <a:xfrm>
            <a:off x="3243971" y="2153461"/>
            <a:ext cx="2898066" cy="24929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pPr algn="l"/>
            <a:r>
              <a:rPr lang="en-US"/>
              <a:t>Azure GPU Data Science Virtual Machine</a:t>
            </a:r>
          </a:p>
        </p:txBody>
      </p:sp>
      <p:sp>
        <p:nvSpPr>
          <p:cNvPr id="13" name="TextBox 12"/>
          <p:cNvSpPr txBox="1"/>
          <p:nvPr/>
        </p:nvSpPr>
        <p:spPr>
          <a:xfrm>
            <a:off x="6214406" y="5095828"/>
            <a:ext cx="1498278" cy="406265"/>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Web App </a:t>
            </a:r>
            <a:br>
              <a:rPr lang="en-US"/>
            </a:br>
            <a:r>
              <a:rPr lang="en-US"/>
              <a:t>(</a:t>
            </a:r>
            <a:r>
              <a:rPr lang="en-US" err="1"/>
              <a:t>Jupyter</a:t>
            </a:r>
            <a:r>
              <a:rPr lang="en-US"/>
              <a:t> Notebook)</a:t>
            </a:r>
          </a:p>
        </p:txBody>
      </p:sp>
      <p:sp>
        <p:nvSpPr>
          <p:cNvPr id="22" name="Rectangle 21"/>
          <p:cNvSpPr/>
          <p:nvPr/>
        </p:nvSpPr>
        <p:spPr>
          <a:xfrm>
            <a:off x="2649507" y="2610133"/>
            <a:ext cx="5177337" cy="3173129"/>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8" name="TextBox 27"/>
          <p:cNvSpPr txBox="1"/>
          <p:nvPr/>
        </p:nvSpPr>
        <p:spPr>
          <a:xfrm>
            <a:off x="2807804" y="5095828"/>
            <a:ext cx="1465523" cy="24929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Workbench</a:t>
            </a:r>
          </a:p>
        </p:txBody>
      </p:sp>
      <p:sp>
        <p:nvSpPr>
          <p:cNvPr id="30" name="TextBox 29"/>
          <p:cNvSpPr txBox="1"/>
          <p:nvPr/>
        </p:nvSpPr>
        <p:spPr>
          <a:xfrm>
            <a:off x="4505411" y="5095828"/>
            <a:ext cx="1465523" cy="406265"/>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Experimentation Service</a:t>
            </a:r>
          </a:p>
        </p:txBody>
      </p:sp>
      <p:sp>
        <p:nvSpPr>
          <p:cNvPr id="37" name="TextBox 36"/>
          <p:cNvSpPr txBox="1"/>
          <p:nvPr/>
        </p:nvSpPr>
        <p:spPr>
          <a:xfrm>
            <a:off x="655637" y="3574857"/>
            <a:ext cx="1266259" cy="406265"/>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Microsoft </a:t>
            </a:r>
            <a:br>
              <a:rPr lang="en-US"/>
            </a:br>
            <a:r>
              <a:rPr lang="en-US"/>
              <a:t>SQL Server</a:t>
            </a:r>
          </a:p>
        </p:txBody>
      </p:sp>
      <p:sp>
        <p:nvSpPr>
          <p:cNvPr id="46" name="TextBox 45"/>
          <p:cNvSpPr txBox="1"/>
          <p:nvPr/>
        </p:nvSpPr>
        <p:spPr>
          <a:xfrm>
            <a:off x="10386493" y="3574857"/>
            <a:ext cx="1798638" cy="563231"/>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a:t>Azure Machine Learning Operationalization Cluster </a:t>
            </a:r>
          </a:p>
        </p:txBody>
      </p:sp>
      <p:cxnSp>
        <p:nvCxnSpPr>
          <p:cNvPr id="54" name="Elbow Connector 36"/>
          <p:cNvCxnSpPr>
            <a:cxnSpLocks/>
          </p:cNvCxnSpPr>
          <p:nvPr/>
        </p:nvCxnSpPr>
        <p:spPr>
          <a:xfrm rot="16200000" flipV="1">
            <a:off x="5243865" y="2714616"/>
            <a:ext cx="12700" cy="3422395"/>
          </a:xfrm>
          <a:prstGeom prst="bentConnector3">
            <a:avLst>
              <a:gd name="adj1" fmla="val 2342843"/>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D549572-D25F-4165-A995-43F23309909F}"/>
              </a:ext>
            </a:extLst>
          </p:cNvPr>
          <p:cNvSpPr>
            <a:spLocks noGrp="1"/>
          </p:cNvSpPr>
          <p:nvPr>
            <p:ph type="title"/>
          </p:nvPr>
        </p:nvSpPr>
        <p:spPr/>
        <p:txBody>
          <a:bodyPr/>
          <a:lstStyle/>
          <a:p>
            <a:pPr lvl="0" defTabSz="932597">
              <a:lnSpc>
                <a:spcPct val="100000"/>
              </a:lnSpc>
              <a:spcBef>
                <a:spcPts val="0"/>
              </a:spcBef>
            </a:pPr>
            <a:r>
              <a:rPr lang="en-US" sz="3264" kern="0" spc="50">
                <a:solidFill>
                  <a:srgbClr val="0078D7"/>
                </a:solidFill>
                <a:latin typeface="Segoe UI Semilight" charset="0"/>
                <a:ea typeface="Segoe UI Semilight" charset="0"/>
                <a:cs typeface="Segoe UI Semilight" charset="0"/>
              </a:rPr>
              <a:t>Improved text prediction</a:t>
            </a:r>
            <a:br>
              <a:rPr lang="en-US" sz="3264" kern="0" spc="50">
                <a:solidFill>
                  <a:srgbClr val="0078D7"/>
                </a:solidFill>
                <a:latin typeface="Segoe UI Semilight" charset="0"/>
                <a:ea typeface="Segoe UI Semilight" charset="0"/>
                <a:cs typeface="Segoe UI Semilight" charset="0"/>
              </a:rPr>
            </a:br>
            <a:r>
              <a:rPr lang="en-US" sz="1600" spc="0">
                <a:ln>
                  <a:noFill/>
                </a:ln>
                <a:solidFill>
                  <a:srgbClr val="000000"/>
                </a:solidFill>
                <a:latin typeface="Segoe UI Semilight"/>
                <a:cs typeface="Segoe UI Light" panose="020B0502040204020203" pitchFamily="34" charset="0"/>
              </a:rPr>
              <a:t>Deep learning and natural language processing boosts search efficacy and tagging accuracy</a:t>
            </a:r>
            <a:br>
              <a:rPr lang="en-US" sz="1600" spc="0">
                <a:ln>
                  <a:noFill/>
                </a:ln>
                <a:solidFill>
                  <a:srgbClr val="000000"/>
                </a:solidFill>
                <a:latin typeface="Segoe UI Semilight"/>
                <a:cs typeface="Segoe UI Light" panose="020B0502040204020203" pitchFamily="34" charset="0"/>
              </a:rPr>
            </a:br>
            <a:endParaRPr lang="en-US" sz="3264" kern="0" spc="50">
              <a:solidFill>
                <a:srgbClr val="0078D7"/>
              </a:solidFill>
              <a:latin typeface="Segoe UI Semilight" charset="0"/>
              <a:ea typeface="Segoe UI Semilight" charset="0"/>
              <a:cs typeface="Segoe UI Semilight" charset="0"/>
            </a:endParaRPr>
          </a:p>
        </p:txBody>
      </p:sp>
      <p:sp>
        <p:nvSpPr>
          <p:cNvPr id="32" name="Cylinder 31">
            <a:extLst>
              <a:ext uri="{FF2B5EF4-FFF2-40B4-BE49-F238E27FC236}">
                <a16:creationId xmlns:a16="http://schemas.microsoft.com/office/drawing/2014/main" id="{BC13BE64-9D50-4BAF-8452-FC05F38B749C}"/>
              </a:ext>
            </a:extLst>
          </p:cNvPr>
          <p:cNvSpPr/>
          <p:nvPr/>
        </p:nvSpPr>
        <p:spPr bwMode="auto">
          <a:xfrm>
            <a:off x="1049390" y="2842164"/>
            <a:ext cx="478753" cy="628968"/>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2"/>
                </a:solidFill>
                <a:latin typeface="Segoe UI Semilight" panose="020B0402040204020203" pitchFamily="34" charset="0"/>
                <a:ea typeface="Segoe UI" pitchFamily="34" charset="0"/>
                <a:cs typeface="Segoe UI Semilight" panose="020B0402040204020203" pitchFamily="34" charset="0"/>
              </a:rPr>
              <a:t>SQL</a:t>
            </a:r>
          </a:p>
        </p:txBody>
      </p:sp>
      <p:grpSp>
        <p:nvGrpSpPr>
          <p:cNvPr id="35" name="Group 11">
            <a:extLst>
              <a:ext uri="{FF2B5EF4-FFF2-40B4-BE49-F238E27FC236}">
                <a16:creationId xmlns:a16="http://schemas.microsoft.com/office/drawing/2014/main" id="{B0F6ED53-7BAC-4AC5-A3FD-76D2CEEFEFC3}"/>
              </a:ext>
            </a:extLst>
          </p:cNvPr>
          <p:cNvGrpSpPr>
            <a:grpSpLocks noChangeAspect="1"/>
          </p:cNvGrpSpPr>
          <p:nvPr/>
        </p:nvGrpSpPr>
        <p:grpSpPr bwMode="auto">
          <a:xfrm>
            <a:off x="5027069" y="2846439"/>
            <a:ext cx="422206" cy="459904"/>
            <a:chOff x="3861" y="4291602"/>
            <a:chExt cx="112" cy="244433"/>
          </a:xfrm>
        </p:grpSpPr>
        <p:sp>
          <p:nvSpPr>
            <p:cNvPr id="38" name="Freeform 12">
              <a:extLst>
                <a:ext uri="{FF2B5EF4-FFF2-40B4-BE49-F238E27FC236}">
                  <a16:creationId xmlns:a16="http://schemas.microsoft.com/office/drawing/2014/main" id="{B6E52283-C045-4900-9CD3-77844E1EF4BC}"/>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9" name="Line 13">
              <a:extLst>
                <a:ext uri="{FF2B5EF4-FFF2-40B4-BE49-F238E27FC236}">
                  <a16:creationId xmlns:a16="http://schemas.microsoft.com/office/drawing/2014/main" id="{E6EF57F2-464C-4858-9C99-595DCD96353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40" name="Line 14">
              <a:extLst>
                <a:ext uri="{FF2B5EF4-FFF2-40B4-BE49-F238E27FC236}">
                  <a16:creationId xmlns:a16="http://schemas.microsoft.com/office/drawing/2014/main" id="{F616E509-47FA-42A2-88DB-D63D3271DC6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41" name="Line 15">
              <a:extLst>
                <a:ext uri="{FF2B5EF4-FFF2-40B4-BE49-F238E27FC236}">
                  <a16:creationId xmlns:a16="http://schemas.microsoft.com/office/drawing/2014/main" id="{523A97C8-7499-48D6-B2F8-7ED5E5218FB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42" name="Line 16">
              <a:extLst>
                <a:ext uri="{FF2B5EF4-FFF2-40B4-BE49-F238E27FC236}">
                  <a16:creationId xmlns:a16="http://schemas.microsoft.com/office/drawing/2014/main" id="{3B7679DB-36EC-4FB7-AF3E-3A47B541E68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43" name="Line 17">
              <a:extLst>
                <a:ext uri="{FF2B5EF4-FFF2-40B4-BE49-F238E27FC236}">
                  <a16:creationId xmlns:a16="http://schemas.microsoft.com/office/drawing/2014/main" id="{E704265E-6EEA-4411-A5EB-8F0B5166280A}"/>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44" name="Group 43">
            <a:extLst>
              <a:ext uri="{FF2B5EF4-FFF2-40B4-BE49-F238E27FC236}">
                <a16:creationId xmlns:a16="http://schemas.microsoft.com/office/drawing/2014/main" id="{5A4E850F-8E87-4D0C-88FC-642F522E0A11}"/>
              </a:ext>
            </a:extLst>
          </p:cNvPr>
          <p:cNvGrpSpPr/>
          <p:nvPr/>
        </p:nvGrpSpPr>
        <p:grpSpPr>
          <a:xfrm>
            <a:off x="6754245" y="4595582"/>
            <a:ext cx="429726" cy="429726"/>
            <a:chOff x="11679011" y="5307417"/>
            <a:chExt cx="457200" cy="457200"/>
          </a:xfrm>
        </p:grpSpPr>
        <p:sp>
          <p:nvSpPr>
            <p:cNvPr id="45" name="Oval 44">
              <a:extLst>
                <a:ext uri="{FF2B5EF4-FFF2-40B4-BE49-F238E27FC236}">
                  <a16:creationId xmlns:a16="http://schemas.microsoft.com/office/drawing/2014/main" id="{243F472D-BDAC-4281-9EE5-D7C8DCE2AAFC}"/>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D546E66F-EEFA-4A67-B93C-4D18F6627C6C}"/>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C0F17961-12C4-4E9D-B0C8-1F839DF06340}"/>
                </a:ext>
              </a:extLst>
            </p:cNvPr>
            <p:cNvCxnSpPr>
              <a:stCxn id="45" idx="2"/>
              <a:endCxn id="45"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DE0DF4-859E-460B-A2FB-B2F5E21F12D9}"/>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2BC775-F34C-4824-A0A4-0090DEFD20C2}"/>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A8A635-7BDE-4C3D-A749-7D7B8C342FA4}"/>
                </a:ext>
              </a:extLst>
            </p:cNvPr>
            <p:cNvCxnSpPr>
              <a:cxnSpLocks/>
              <a:stCxn id="49" idx="4"/>
              <a:endCxn id="49"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F69C3310-F67E-416C-8EE9-CF7156EA7836}"/>
              </a:ext>
            </a:extLst>
          </p:cNvPr>
          <p:cNvGrpSpPr/>
          <p:nvPr/>
        </p:nvGrpSpPr>
        <p:grpSpPr>
          <a:xfrm>
            <a:off x="10881139" y="2872648"/>
            <a:ext cx="810832" cy="565010"/>
            <a:chOff x="10409238" y="2874918"/>
            <a:chExt cx="1017966" cy="709345"/>
          </a:xfrm>
        </p:grpSpPr>
        <p:grpSp>
          <p:nvGrpSpPr>
            <p:cNvPr id="11" name="Group 10">
              <a:extLst>
                <a:ext uri="{FF2B5EF4-FFF2-40B4-BE49-F238E27FC236}">
                  <a16:creationId xmlns:a16="http://schemas.microsoft.com/office/drawing/2014/main" id="{BF57CB9F-6183-4F64-A8D1-789EDEC6D6AE}"/>
                </a:ext>
              </a:extLst>
            </p:cNvPr>
            <p:cNvGrpSpPr/>
            <p:nvPr/>
          </p:nvGrpSpPr>
          <p:grpSpPr>
            <a:xfrm>
              <a:off x="10409238" y="3259560"/>
              <a:ext cx="457200" cy="324703"/>
              <a:chOff x="10409237" y="3259560"/>
              <a:chExt cx="730241" cy="518617"/>
            </a:xfrm>
          </p:grpSpPr>
          <p:grpSp>
            <p:nvGrpSpPr>
              <p:cNvPr id="58" name="Group 4">
                <a:extLst>
                  <a:ext uri="{FF2B5EF4-FFF2-40B4-BE49-F238E27FC236}">
                    <a16:creationId xmlns:a16="http://schemas.microsoft.com/office/drawing/2014/main" id="{0B610206-F306-465F-9BBC-CF3409FFF1D3}"/>
                  </a:ext>
                </a:extLst>
              </p:cNvPr>
              <p:cNvGrpSpPr>
                <a:grpSpLocks noChangeAspect="1"/>
              </p:cNvGrpSpPr>
              <p:nvPr/>
            </p:nvGrpSpPr>
            <p:grpSpPr bwMode="auto">
              <a:xfrm>
                <a:off x="10409237" y="3259560"/>
                <a:ext cx="730241" cy="518617"/>
                <a:chOff x="3794" y="2083"/>
                <a:chExt cx="245" cy="174"/>
              </a:xfrm>
            </p:grpSpPr>
            <p:sp>
              <p:nvSpPr>
                <p:cNvPr id="64" name="Rectangle 63">
                  <a:extLst>
                    <a:ext uri="{FF2B5EF4-FFF2-40B4-BE49-F238E27FC236}">
                      <a16:creationId xmlns:a16="http://schemas.microsoft.com/office/drawing/2014/main" id="{39F7ACA8-B7E1-4404-B608-16C24FAF1DBF}"/>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87E7DC04-0420-4104-ADC5-BC2C2E35B767}"/>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 name="Line 8">
                  <a:extLst>
                    <a:ext uri="{FF2B5EF4-FFF2-40B4-BE49-F238E27FC236}">
                      <a16:creationId xmlns:a16="http://schemas.microsoft.com/office/drawing/2014/main" id="{7BCD7525-A296-416D-9BA4-A08DED92ED37}"/>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68" name="Group 67">
                <a:extLst>
                  <a:ext uri="{FF2B5EF4-FFF2-40B4-BE49-F238E27FC236}">
                    <a16:creationId xmlns:a16="http://schemas.microsoft.com/office/drawing/2014/main" id="{56F19733-2BF8-40BA-A6E9-779A8269FAD9}"/>
                  </a:ext>
                </a:extLst>
              </p:cNvPr>
              <p:cNvGrpSpPr/>
              <p:nvPr/>
            </p:nvGrpSpPr>
            <p:grpSpPr>
              <a:xfrm>
                <a:off x="10640214" y="3312860"/>
                <a:ext cx="270933" cy="298071"/>
                <a:chOff x="6053699" y="2879832"/>
                <a:chExt cx="279256" cy="307228"/>
              </a:xfrm>
            </p:grpSpPr>
            <p:sp>
              <p:nvSpPr>
                <p:cNvPr id="69" name="Freeform: Shape 68">
                  <a:extLst>
                    <a:ext uri="{FF2B5EF4-FFF2-40B4-BE49-F238E27FC236}">
                      <a16:creationId xmlns:a16="http://schemas.microsoft.com/office/drawing/2014/main" id="{26CF51E5-F1CD-464D-B468-2A0508A1F3C3}"/>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B9FCE778-DFFC-4E0A-B536-9CD5A13F2AFC}"/>
                    </a:ext>
                  </a:extLst>
                </p:cNvPr>
                <p:cNvCxnSpPr>
                  <a:cxnSpLocks/>
                  <a:stCxn id="69"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DB9D67-7C94-42B3-80C8-2A7B7E6F9C1B}"/>
                    </a:ext>
                  </a:extLst>
                </p:cNvPr>
                <p:cNvCxnSpPr>
                  <a:cxnSpLocks/>
                  <a:endCxn id="69"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D24BB24-A1F6-4184-A67D-3DE108967FFF}"/>
                    </a:ext>
                  </a:extLst>
                </p:cNvPr>
                <p:cNvCxnSpPr>
                  <a:cxnSpLocks/>
                  <a:stCxn id="69"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A817297E-9F4E-4F8C-B4F2-F38B90C39487}"/>
                </a:ext>
              </a:extLst>
            </p:cNvPr>
            <p:cNvGrpSpPr/>
            <p:nvPr/>
          </p:nvGrpSpPr>
          <p:grpSpPr>
            <a:xfrm>
              <a:off x="10970004" y="3259560"/>
              <a:ext cx="457200" cy="324703"/>
              <a:chOff x="10409237" y="3259560"/>
              <a:chExt cx="730241" cy="518617"/>
            </a:xfrm>
          </p:grpSpPr>
          <p:grpSp>
            <p:nvGrpSpPr>
              <p:cNvPr id="74" name="Group 4">
                <a:extLst>
                  <a:ext uri="{FF2B5EF4-FFF2-40B4-BE49-F238E27FC236}">
                    <a16:creationId xmlns:a16="http://schemas.microsoft.com/office/drawing/2014/main" id="{4E78205C-C8F5-4CE2-B916-CAE54D15C805}"/>
                  </a:ext>
                </a:extLst>
              </p:cNvPr>
              <p:cNvGrpSpPr>
                <a:grpSpLocks noChangeAspect="1"/>
              </p:cNvGrpSpPr>
              <p:nvPr/>
            </p:nvGrpSpPr>
            <p:grpSpPr bwMode="auto">
              <a:xfrm>
                <a:off x="10409237" y="3259560"/>
                <a:ext cx="730241" cy="518617"/>
                <a:chOff x="3794" y="2083"/>
                <a:chExt cx="245" cy="174"/>
              </a:xfrm>
            </p:grpSpPr>
            <p:sp>
              <p:nvSpPr>
                <p:cNvPr id="80" name="Rectangle 79">
                  <a:extLst>
                    <a:ext uri="{FF2B5EF4-FFF2-40B4-BE49-F238E27FC236}">
                      <a16:creationId xmlns:a16="http://schemas.microsoft.com/office/drawing/2014/main" id="{16F79D32-FFDE-4A8A-A84D-1F1131165176}"/>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Line 7">
                  <a:extLst>
                    <a:ext uri="{FF2B5EF4-FFF2-40B4-BE49-F238E27FC236}">
                      <a16:creationId xmlns:a16="http://schemas.microsoft.com/office/drawing/2014/main" id="{B261C676-A8B1-4A36-B98F-9DF5D06FD2B8}"/>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Line 8">
                  <a:extLst>
                    <a:ext uri="{FF2B5EF4-FFF2-40B4-BE49-F238E27FC236}">
                      <a16:creationId xmlns:a16="http://schemas.microsoft.com/office/drawing/2014/main" id="{6A40C48B-B120-4137-89B0-7FE78B6588AF}"/>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5" name="Group 74">
                <a:extLst>
                  <a:ext uri="{FF2B5EF4-FFF2-40B4-BE49-F238E27FC236}">
                    <a16:creationId xmlns:a16="http://schemas.microsoft.com/office/drawing/2014/main" id="{86CDC380-654D-4AD7-B16E-CC5ABFA59944}"/>
                  </a:ext>
                </a:extLst>
              </p:cNvPr>
              <p:cNvGrpSpPr/>
              <p:nvPr/>
            </p:nvGrpSpPr>
            <p:grpSpPr>
              <a:xfrm>
                <a:off x="10640214" y="3312860"/>
                <a:ext cx="270933" cy="298071"/>
                <a:chOff x="6053699" y="2879832"/>
                <a:chExt cx="279256" cy="307228"/>
              </a:xfrm>
            </p:grpSpPr>
            <p:sp>
              <p:nvSpPr>
                <p:cNvPr id="76" name="Freeform: Shape 75">
                  <a:extLst>
                    <a:ext uri="{FF2B5EF4-FFF2-40B4-BE49-F238E27FC236}">
                      <a16:creationId xmlns:a16="http://schemas.microsoft.com/office/drawing/2014/main" id="{425A7D97-412E-4BDC-9E7E-69606CF11529}"/>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89C34797-7E57-4070-9A28-717D6C220558}"/>
                    </a:ext>
                  </a:extLst>
                </p:cNvPr>
                <p:cNvCxnSpPr>
                  <a:cxnSpLocks/>
                  <a:stCxn id="76"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3ABCDA-E159-4AC3-A66E-913459809A7D}"/>
                    </a:ext>
                  </a:extLst>
                </p:cNvPr>
                <p:cNvCxnSpPr>
                  <a:cxnSpLocks/>
                  <a:endCxn id="76"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68D27D-A64D-4070-B4F6-F3FE69FED4ED}"/>
                    </a:ext>
                  </a:extLst>
                </p:cNvPr>
                <p:cNvCxnSpPr>
                  <a:cxnSpLocks/>
                  <a:stCxn id="76"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DA9648A4-6590-4E3C-BE1C-547BA1D0C13E}"/>
                </a:ext>
              </a:extLst>
            </p:cNvPr>
            <p:cNvGrpSpPr/>
            <p:nvPr/>
          </p:nvGrpSpPr>
          <p:grpSpPr>
            <a:xfrm>
              <a:off x="10689621" y="2874918"/>
              <a:ext cx="457200" cy="324703"/>
              <a:chOff x="10409237" y="3259560"/>
              <a:chExt cx="730241" cy="518617"/>
            </a:xfrm>
          </p:grpSpPr>
          <p:grpSp>
            <p:nvGrpSpPr>
              <p:cNvPr id="84" name="Group 4">
                <a:extLst>
                  <a:ext uri="{FF2B5EF4-FFF2-40B4-BE49-F238E27FC236}">
                    <a16:creationId xmlns:a16="http://schemas.microsoft.com/office/drawing/2014/main" id="{91506DEA-F9C3-4584-A466-A8537BB20439}"/>
                  </a:ext>
                </a:extLst>
              </p:cNvPr>
              <p:cNvGrpSpPr>
                <a:grpSpLocks noChangeAspect="1"/>
              </p:cNvGrpSpPr>
              <p:nvPr/>
            </p:nvGrpSpPr>
            <p:grpSpPr bwMode="auto">
              <a:xfrm>
                <a:off x="10409237" y="3259560"/>
                <a:ext cx="730241" cy="518617"/>
                <a:chOff x="3794" y="2083"/>
                <a:chExt cx="245" cy="174"/>
              </a:xfrm>
            </p:grpSpPr>
            <p:sp>
              <p:nvSpPr>
                <p:cNvPr id="90" name="Rectangle 89">
                  <a:extLst>
                    <a:ext uri="{FF2B5EF4-FFF2-40B4-BE49-F238E27FC236}">
                      <a16:creationId xmlns:a16="http://schemas.microsoft.com/office/drawing/2014/main" id="{E82506B5-D4DA-4095-8B9D-9B41E6878539}"/>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7A2F08CB-77DC-4F8B-9448-69EAA5A06B6E}"/>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58F24B82-A12E-4320-8D00-EA7D42EF8E00}"/>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5" name="Group 84">
                <a:extLst>
                  <a:ext uri="{FF2B5EF4-FFF2-40B4-BE49-F238E27FC236}">
                    <a16:creationId xmlns:a16="http://schemas.microsoft.com/office/drawing/2014/main" id="{9B8BC672-716E-410F-9819-C5A73F08AC57}"/>
                  </a:ext>
                </a:extLst>
              </p:cNvPr>
              <p:cNvGrpSpPr/>
              <p:nvPr/>
            </p:nvGrpSpPr>
            <p:grpSpPr>
              <a:xfrm>
                <a:off x="10640214" y="3312860"/>
                <a:ext cx="270933" cy="298071"/>
                <a:chOff x="6053699" y="2879832"/>
                <a:chExt cx="279256" cy="307228"/>
              </a:xfrm>
            </p:grpSpPr>
            <p:sp>
              <p:nvSpPr>
                <p:cNvPr id="86" name="Freeform: Shape 85">
                  <a:extLst>
                    <a:ext uri="{FF2B5EF4-FFF2-40B4-BE49-F238E27FC236}">
                      <a16:creationId xmlns:a16="http://schemas.microsoft.com/office/drawing/2014/main" id="{AC509ED9-FB4E-490B-9553-65A39B83DC18}"/>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BEC6699A-F495-4A42-B996-E1869ACDB053}"/>
                    </a:ext>
                  </a:extLst>
                </p:cNvPr>
                <p:cNvCxnSpPr>
                  <a:cxnSpLocks/>
                  <a:stCxn id="86"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B3DE0C4-1DEA-4FF7-A1B0-99DCC61A0D08}"/>
                    </a:ext>
                  </a:extLst>
                </p:cNvPr>
                <p:cNvCxnSpPr>
                  <a:cxnSpLocks/>
                  <a:endCxn id="86"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3929A3A-9AAE-45AA-94D6-02BDE9E368E2}"/>
                    </a:ext>
                  </a:extLst>
                </p:cNvPr>
                <p:cNvCxnSpPr>
                  <a:cxnSpLocks/>
                  <a:stCxn id="86"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3" name="Group 92">
            <a:extLst>
              <a:ext uri="{FF2B5EF4-FFF2-40B4-BE49-F238E27FC236}">
                <a16:creationId xmlns:a16="http://schemas.microsoft.com/office/drawing/2014/main" id="{2AF9FA88-C563-4256-9913-A81DA83F9023}"/>
              </a:ext>
            </a:extLst>
          </p:cNvPr>
          <p:cNvGrpSpPr/>
          <p:nvPr/>
        </p:nvGrpSpPr>
        <p:grpSpPr>
          <a:xfrm>
            <a:off x="9012459" y="2867647"/>
            <a:ext cx="701600" cy="598009"/>
            <a:chOff x="6507237" y="1286582"/>
            <a:chExt cx="2149159" cy="1831837"/>
          </a:xfrm>
        </p:grpSpPr>
        <p:grpSp>
          <p:nvGrpSpPr>
            <p:cNvPr id="94" name="Group 93">
              <a:extLst>
                <a:ext uri="{FF2B5EF4-FFF2-40B4-BE49-F238E27FC236}">
                  <a16:creationId xmlns:a16="http://schemas.microsoft.com/office/drawing/2014/main" id="{FF60E34C-696A-4598-9262-03C7C330C731}"/>
                </a:ext>
              </a:extLst>
            </p:cNvPr>
            <p:cNvGrpSpPr/>
            <p:nvPr/>
          </p:nvGrpSpPr>
          <p:grpSpPr>
            <a:xfrm>
              <a:off x="7277019" y="1898340"/>
              <a:ext cx="609597" cy="611757"/>
              <a:chOff x="8673258" y="2512935"/>
              <a:chExt cx="609597" cy="611757"/>
            </a:xfrm>
          </p:grpSpPr>
          <p:sp>
            <p:nvSpPr>
              <p:cNvPr id="137" name="Trapezoid 136">
                <a:extLst>
                  <a:ext uri="{FF2B5EF4-FFF2-40B4-BE49-F238E27FC236}">
                    <a16:creationId xmlns:a16="http://schemas.microsoft.com/office/drawing/2014/main" id="{93C3B9FA-3B94-4E9B-BF87-FA338BF3F7D0}"/>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8" name="Trapezoid 137">
                <a:extLst>
                  <a:ext uri="{FF2B5EF4-FFF2-40B4-BE49-F238E27FC236}">
                    <a16:creationId xmlns:a16="http://schemas.microsoft.com/office/drawing/2014/main" id="{6F87A2EA-E238-4FFD-888E-B3478D29BE43}"/>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a:extLst>
                  <a:ext uri="{FF2B5EF4-FFF2-40B4-BE49-F238E27FC236}">
                    <a16:creationId xmlns:a16="http://schemas.microsoft.com/office/drawing/2014/main" id="{58561A78-2357-4A1E-9499-F54828F98ED3}"/>
                  </a:ext>
                </a:extLst>
              </p:cNvPr>
              <p:cNvGrpSpPr/>
              <p:nvPr/>
            </p:nvGrpSpPr>
            <p:grpSpPr>
              <a:xfrm>
                <a:off x="8726120" y="2633701"/>
                <a:ext cx="176212" cy="370224"/>
                <a:chOff x="4237037" y="1897062"/>
                <a:chExt cx="762000" cy="1981200"/>
              </a:xfrm>
              <a:noFill/>
            </p:grpSpPr>
            <p:cxnSp>
              <p:nvCxnSpPr>
                <p:cNvPr id="140" name="Straight Connector 139">
                  <a:extLst>
                    <a:ext uri="{FF2B5EF4-FFF2-40B4-BE49-F238E27FC236}">
                      <a16:creationId xmlns:a16="http://schemas.microsoft.com/office/drawing/2014/main" id="{3BF242C3-3356-4793-9A5A-4F65D4293866}"/>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81AA3E6-3CDC-4882-9B35-91A9450A4FDE}"/>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E95E2F1-B022-40FD-A213-7BA883995674}"/>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E65744F-81E8-4996-B4A2-12991B95E833}"/>
                </a:ext>
              </a:extLst>
            </p:cNvPr>
            <p:cNvGrpSpPr/>
            <p:nvPr/>
          </p:nvGrpSpPr>
          <p:grpSpPr>
            <a:xfrm>
              <a:off x="6892128" y="2506662"/>
              <a:ext cx="609597" cy="611757"/>
              <a:chOff x="8673258" y="2512935"/>
              <a:chExt cx="609597" cy="611757"/>
            </a:xfrm>
          </p:grpSpPr>
          <p:sp>
            <p:nvSpPr>
              <p:cNvPr id="131" name="Trapezoid 130">
                <a:extLst>
                  <a:ext uri="{FF2B5EF4-FFF2-40B4-BE49-F238E27FC236}">
                    <a16:creationId xmlns:a16="http://schemas.microsoft.com/office/drawing/2014/main" id="{56E18F48-0DDC-4720-A6B8-7723E5B5775E}"/>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Trapezoid 131">
                <a:extLst>
                  <a:ext uri="{FF2B5EF4-FFF2-40B4-BE49-F238E27FC236}">
                    <a16:creationId xmlns:a16="http://schemas.microsoft.com/office/drawing/2014/main" id="{A1A7C297-A5B8-4359-8F9D-424245C7EB2C}"/>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1156CF33-6D16-4D01-91DC-CCB537B82D22}"/>
                  </a:ext>
                </a:extLst>
              </p:cNvPr>
              <p:cNvGrpSpPr/>
              <p:nvPr/>
            </p:nvGrpSpPr>
            <p:grpSpPr>
              <a:xfrm>
                <a:off x="8726120" y="2633701"/>
                <a:ext cx="176212" cy="370224"/>
                <a:chOff x="4237037" y="1897062"/>
                <a:chExt cx="762000" cy="1981200"/>
              </a:xfrm>
              <a:noFill/>
            </p:grpSpPr>
            <p:cxnSp>
              <p:nvCxnSpPr>
                <p:cNvPr id="134" name="Straight Connector 133">
                  <a:extLst>
                    <a:ext uri="{FF2B5EF4-FFF2-40B4-BE49-F238E27FC236}">
                      <a16:creationId xmlns:a16="http://schemas.microsoft.com/office/drawing/2014/main" id="{FC3C8DE5-FDEF-441E-BB35-1E9A5451A317}"/>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885FC1-9C1C-4A2E-A008-3F6244D202AB}"/>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F734F7D-E2AF-452B-8819-E7E2A48D3FC8}"/>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86C56CC5-FD2F-4E09-A2A6-C7392393ECFA}"/>
                </a:ext>
              </a:extLst>
            </p:cNvPr>
            <p:cNvGrpSpPr/>
            <p:nvPr/>
          </p:nvGrpSpPr>
          <p:grpSpPr>
            <a:xfrm>
              <a:off x="7661909" y="2506662"/>
              <a:ext cx="609597" cy="611757"/>
              <a:chOff x="8673258" y="2512935"/>
              <a:chExt cx="609597" cy="611757"/>
            </a:xfrm>
          </p:grpSpPr>
          <p:sp>
            <p:nvSpPr>
              <p:cNvPr id="125" name="Trapezoid 124">
                <a:extLst>
                  <a:ext uri="{FF2B5EF4-FFF2-40B4-BE49-F238E27FC236}">
                    <a16:creationId xmlns:a16="http://schemas.microsoft.com/office/drawing/2014/main" id="{2D2301E4-096E-4F24-8E3A-1F52F5976366}"/>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Trapezoid 125">
                <a:extLst>
                  <a:ext uri="{FF2B5EF4-FFF2-40B4-BE49-F238E27FC236}">
                    <a16:creationId xmlns:a16="http://schemas.microsoft.com/office/drawing/2014/main" id="{3E04379E-43FD-45BE-BD52-D9D40203F662}"/>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a:extLst>
                  <a:ext uri="{FF2B5EF4-FFF2-40B4-BE49-F238E27FC236}">
                    <a16:creationId xmlns:a16="http://schemas.microsoft.com/office/drawing/2014/main" id="{F3CBCA41-A855-4C6F-962A-1244EE2FE3BD}"/>
                  </a:ext>
                </a:extLst>
              </p:cNvPr>
              <p:cNvGrpSpPr/>
              <p:nvPr/>
            </p:nvGrpSpPr>
            <p:grpSpPr>
              <a:xfrm>
                <a:off x="8726120" y="2633701"/>
                <a:ext cx="176212" cy="370224"/>
                <a:chOff x="4237037" y="1897062"/>
                <a:chExt cx="762000" cy="1981200"/>
              </a:xfrm>
              <a:noFill/>
            </p:grpSpPr>
            <p:cxnSp>
              <p:nvCxnSpPr>
                <p:cNvPr id="128" name="Straight Connector 127">
                  <a:extLst>
                    <a:ext uri="{FF2B5EF4-FFF2-40B4-BE49-F238E27FC236}">
                      <a16:creationId xmlns:a16="http://schemas.microsoft.com/office/drawing/2014/main" id="{CE224C0A-124B-4F2B-A2E3-699506F3ECEC}"/>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455F8EF-6973-4A3B-828F-504629C4C928}"/>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A80EA12-9F9A-43EE-AFA4-A8937FCF8B49}"/>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2434B500-A636-4EA4-A988-AF7DC8934DCA}"/>
                </a:ext>
              </a:extLst>
            </p:cNvPr>
            <p:cNvGrpSpPr/>
            <p:nvPr/>
          </p:nvGrpSpPr>
          <p:grpSpPr>
            <a:xfrm>
              <a:off x="6507237" y="1903848"/>
              <a:ext cx="609597" cy="611757"/>
              <a:chOff x="8673258" y="2512935"/>
              <a:chExt cx="609597" cy="611757"/>
            </a:xfrm>
          </p:grpSpPr>
          <p:sp>
            <p:nvSpPr>
              <p:cNvPr id="119" name="Trapezoid 118">
                <a:extLst>
                  <a:ext uri="{FF2B5EF4-FFF2-40B4-BE49-F238E27FC236}">
                    <a16:creationId xmlns:a16="http://schemas.microsoft.com/office/drawing/2014/main" id="{71563F87-6406-48BB-96E1-C5C0FF746314}"/>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Trapezoid 119">
                <a:extLst>
                  <a:ext uri="{FF2B5EF4-FFF2-40B4-BE49-F238E27FC236}">
                    <a16:creationId xmlns:a16="http://schemas.microsoft.com/office/drawing/2014/main" id="{7904FEFF-70F4-4C89-92B0-09681B5D48C1}"/>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83EABF0D-18A2-47DF-A10F-9E707EC384FE}"/>
                  </a:ext>
                </a:extLst>
              </p:cNvPr>
              <p:cNvGrpSpPr/>
              <p:nvPr/>
            </p:nvGrpSpPr>
            <p:grpSpPr>
              <a:xfrm>
                <a:off x="8726120" y="2633701"/>
                <a:ext cx="176212" cy="370224"/>
                <a:chOff x="4237037" y="1897062"/>
                <a:chExt cx="762000" cy="1981200"/>
              </a:xfrm>
              <a:noFill/>
            </p:grpSpPr>
            <p:cxnSp>
              <p:nvCxnSpPr>
                <p:cNvPr id="122" name="Straight Connector 121">
                  <a:extLst>
                    <a:ext uri="{FF2B5EF4-FFF2-40B4-BE49-F238E27FC236}">
                      <a16:creationId xmlns:a16="http://schemas.microsoft.com/office/drawing/2014/main" id="{C063FDAC-AC60-4914-9EA0-5826821AFADC}"/>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5872B8A-B996-4105-848B-F4F79E48F9C2}"/>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E3412E0-F993-457B-A7B4-4BAC7887B543}"/>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8" name="Group 97">
              <a:extLst>
                <a:ext uri="{FF2B5EF4-FFF2-40B4-BE49-F238E27FC236}">
                  <a16:creationId xmlns:a16="http://schemas.microsoft.com/office/drawing/2014/main" id="{4DB91696-ECAD-416D-9DF1-74DA2AE1CC05}"/>
                </a:ext>
              </a:extLst>
            </p:cNvPr>
            <p:cNvGrpSpPr/>
            <p:nvPr/>
          </p:nvGrpSpPr>
          <p:grpSpPr>
            <a:xfrm>
              <a:off x="8046799" y="1903848"/>
              <a:ext cx="609597" cy="611757"/>
              <a:chOff x="8673258" y="2512935"/>
              <a:chExt cx="609597" cy="611757"/>
            </a:xfrm>
          </p:grpSpPr>
          <p:sp>
            <p:nvSpPr>
              <p:cNvPr id="113" name="Trapezoid 112">
                <a:extLst>
                  <a:ext uri="{FF2B5EF4-FFF2-40B4-BE49-F238E27FC236}">
                    <a16:creationId xmlns:a16="http://schemas.microsoft.com/office/drawing/2014/main" id="{25ADC9D7-48E3-4AEF-9343-88F995F32201}"/>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Trapezoid 113">
                <a:extLst>
                  <a:ext uri="{FF2B5EF4-FFF2-40B4-BE49-F238E27FC236}">
                    <a16:creationId xmlns:a16="http://schemas.microsoft.com/office/drawing/2014/main" id="{7EF408BA-328D-49D4-B951-2B89259EFFE0}"/>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5" name="Group 114">
                <a:extLst>
                  <a:ext uri="{FF2B5EF4-FFF2-40B4-BE49-F238E27FC236}">
                    <a16:creationId xmlns:a16="http://schemas.microsoft.com/office/drawing/2014/main" id="{49C5D3B8-BAB5-4755-BC87-2C02FA24B26F}"/>
                  </a:ext>
                </a:extLst>
              </p:cNvPr>
              <p:cNvGrpSpPr/>
              <p:nvPr/>
            </p:nvGrpSpPr>
            <p:grpSpPr>
              <a:xfrm>
                <a:off x="8726120" y="2633701"/>
                <a:ext cx="176212" cy="370224"/>
                <a:chOff x="4237037" y="1897062"/>
                <a:chExt cx="762000" cy="1981200"/>
              </a:xfrm>
              <a:noFill/>
            </p:grpSpPr>
            <p:cxnSp>
              <p:nvCxnSpPr>
                <p:cNvPr id="116" name="Straight Connector 115">
                  <a:extLst>
                    <a:ext uri="{FF2B5EF4-FFF2-40B4-BE49-F238E27FC236}">
                      <a16:creationId xmlns:a16="http://schemas.microsoft.com/office/drawing/2014/main" id="{F69F913F-8D65-4D0F-BFB1-B215B632A0DE}"/>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8B24379-19BE-464D-A64E-D5DC05A5BC3A}"/>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DE04004-C1CA-4D1F-947E-1FE908174989}"/>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BABC7963-D18E-403E-B97E-62529889BB42}"/>
                </a:ext>
              </a:extLst>
            </p:cNvPr>
            <p:cNvGrpSpPr/>
            <p:nvPr/>
          </p:nvGrpSpPr>
          <p:grpSpPr>
            <a:xfrm>
              <a:off x="6892128" y="1286582"/>
              <a:ext cx="609597" cy="611757"/>
              <a:chOff x="8673258" y="2512935"/>
              <a:chExt cx="609597" cy="611757"/>
            </a:xfrm>
          </p:grpSpPr>
          <p:sp>
            <p:nvSpPr>
              <p:cNvPr id="107" name="Trapezoid 106">
                <a:extLst>
                  <a:ext uri="{FF2B5EF4-FFF2-40B4-BE49-F238E27FC236}">
                    <a16:creationId xmlns:a16="http://schemas.microsoft.com/office/drawing/2014/main" id="{C5C268C5-9670-4CE6-9ED6-E0804351CADC}"/>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Trapezoid 107">
                <a:extLst>
                  <a:ext uri="{FF2B5EF4-FFF2-40B4-BE49-F238E27FC236}">
                    <a16:creationId xmlns:a16="http://schemas.microsoft.com/office/drawing/2014/main" id="{E2409490-A260-41A6-AE32-005D4DB0A836}"/>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218F2F9-FFED-43DD-BB96-65892E74133C}"/>
                  </a:ext>
                </a:extLst>
              </p:cNvPr>
              <p:cNvGrpSpPr/>
              <p:nvPr/>
            </p:nvGrpSpPr>
            <p:grpSpPr>
              <a:xfrm>
                <a:off x="8726120" y="2633701"/>
                <a:ext cx="176212" cy="370224"/>
                <a:chOff x="4237037" y="1897062"/>
                <a:chExt cx="762000" cy="1981200"/>
              </a:xfrm>
              <a:noFill/>
            </p:grpSpPr>
            <p:cxnSp>
              <p:nvCxnSpPr>
                <p:cNvPr id="110" name="Straight Connector 109">
                  <a:extLst>
                    <a:ext uri="{FF2B5EF4-FFF2-40B4-BE49-F238E27FC236}">
                      <a16:creationId xmlns:a16="http://schemas.microsoft.com/office/drawing/2014/main" id="{191F680A-8AA3-45B9-B6D0-5418ABCF3CCD}"/>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05CD953-006E-4D89-BD7E-1DC04BA3C1A3}"/>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337EAB9-EBC4-437E-912B-BAAF1578852B}"/>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0" name="Group 99">
              <a:extLst>
                <a:ext uri="{FF2B5EF4-FFF2-40B4-BE49-F238E27FC236}">
                  <a16:creationId xmlns:a16="http://schemas.microsoft.com/office/drawing/2014/main" id="{396BD973-2692-46D1-99E7-2CBEF794B926}"/>
                </a:ext>
              </a:extLst>
            </p:cNvPr>
            <p:cNvGrpSpPr/>
            <p:nvPr/>
          </p:nvGrpSpPr>
          <p:grpSpPr>
            <a:xfrm>
              <a:off x="7661909" y="1286582"/>
              <a:ext cx="609597" cy="611757"/>
              <a:chOff x="8673258" y="2512935"/>
              <a:chExt cx="609597" cy="611757"/>
            </a:xfrm>
          </p:grpSpPr>
          <p:sp>
            <p:nvSpPr>
              <p:cNvPr id="101" name="Trapezoid 100">
                <a:extLst>
                  <a:ext uri="{FF2B5EF4-FFF2-40B4-BE49-F238E27FC236}">
                    <a16:creationId xmlns:a16="http://schemas.microsoft.com/office/drawing/2014/main" id="{32BD7886-7429-4E3F-A528-BD6FBFE62054}"/>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a:extLst>
                  <a:ext uri="{FF2B5EF4-FFF2-40B4-BE49-F238E27FC236}">
                    <a16:creationId xmlns:a16="http://schemas.microsoft.com/office/drawing/2014/main" id="{BE2854F5-0E35-4F12-BCAE-08FB5B1EEF8E}"/>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a:extLst>
                  <a:ext uri="{FF2B5EF4-FFF2-40B4-BE49-F238E27FC236}">
                    <a16:creationId xmlns:a16="http://schemas.microsoft.com/office/drawing/2014/main" id="{ED794D4B-E4A5-4CB6-A912-EB7FD273FD5F}"/>
                  </a:ext>
                </a:extLst>
              </p:cNvPr>
              <p:cNvGrpSpPr/>
              <p:nvPr/>
            </p:nvGrpSpPr>
            <p:grpSpPr>
              <a:xfrm>
                <a:off x="8726120" y="2633701"/>
                <a:ext cx="176212" cy="370224"/>
                <a:chOff x="4237037" y="1897062"/>
                <a:chExt cx="762000" cy="1981200"/>
              </a:xfrm>
              <a:noFill/>
            </p:grpSpPr>
            <p:cxnSp>
              <p:nvCxnSpPr>
                <p:cNvPr id="104" name="Straight Connector 103">
                  <a:extLst>
                    <a:ext uri="{FF2B5EF4-FFF2-40B4-BE49-F238E27FC236}">
                      <a16:creationId xmlns:a16="http://schemas.microsoft.com/office/drawing/2014/main" id="{ADC4AC0E-1693-450D-AB77-C466ABC14170}"/>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1924F92-3479-48EE-A456-39E4C7DE9205}"/>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74780E4-2A36-4C3F-A385-755DDC9DC806}"/>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4" name="Group 143">
            <a:extLst>
              <a:ext uri="{FF2B5EF4-FFF2-40B4-BE49-F238E27FC236}">
                <a16:creationId xmlns:a16="http://schemas.microsoft.com/office/drawing/2014/main" id="{B4F9720F-5184-421F-8D25-68DF4690DDB1}"/>
              </a:ext>
            </a:extLst>
          </p:cNvPr>
          <p:cNvGrpSpPr/>
          <p:nvPr/>
        </p:nvGrpSpPr>
        <p:grpSpPr>
          <a:xfrm>
            <a:off x="2649507" y="2122102"/>
            <a:ext cx="537450" cy="381698"/>
            <a:chOff x="10409237" y="3259560"/>
            <a:chExt cx="730241" cy="518617"/>
          </a:xfrm>
        </p:grpSpPr>
        <p:grpSp>
          <p:nvGrpSpPr>
            <p:cNvPr id="165" name="Group 4">
              <a:extLst>
                <a:ext uri="{FF2B5EF4-FFF2-40B4-BE49-F238E27FC236}">
                  <a16:creationId xmlns:a16="http://schemas.microsoft.com/office/drawing/2014/main" id="{C6E7B51A-401B-4A81-9AEA-9E98B882BAA3}"/>
                </a:ext>
              </a:extLst>
            </p:cNvPr>
            <p:cNvGrpSpPr>
              <a:grpSpLocks noChangeAspect="1"/>
            </p:cNvGrpSpPr>
            <p:nvPr/>
          </p:nvGrpSpPr>
          <p:grpSpPr bwMode="auto">
            <a:xfrm>
              <a:off x="10409237" y="3259560"/>
              <a:ext cx="730241" cy="518617"/>
              <a:chOff x="3794" y="2083"/>
              <a:chExt cx="245" cy="174"/>
            </a:xfrm>
          </p:grpSpPr>
          <p:sp>
            <p:nvSpPr>
              <p:cNvPr id="171" name="Rectangle 170">
                <a:extLst>
                  <a:ext uri="{FF2B5EF4-FFF2-40B4-BE49-F238E27FC236}">
                    <a16:creationId xmlns:a16="http://schemas.microsoft.com/office/drawing/2014/main" id="{6C3E1DCF-B10F-4C16-B348-D08FEDF979CB}"/>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2" name="Line 7">
                <a:extLst>
                  <a:ext uri="{FF2B5EF4-FFF2-40B4-BE49-F238E27FC236}">
                    <a16:creationId xmlns:a16="http://schemas.microsoft.com/office/drawing/2014/main" id="{E1E655FD-A713-4F26-A06E-DBFC95C55E8F}"/>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3" name="Line 8">
                <a:extLst>
                  <a:ext uri="{FF2B5EF4-FFF2-40B4-BE49-F238E27FC236}">
                    <a16:creationId xmlns:a16="http://schemas.microsoft.com/office/drawing/2014/main" id="{1AC65DFE-9B19-4EE0-AA7F-7BD9EE57C6D9}"/>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F27671C3-E47F-4CCF-93B4-1BE0354C38BC}"/>
                </a:ext>
              </a:extLst>
            </p:cNvPr>
            <p:cNvGrpSpPr/>
            <p:nvPr/>
          </p:nvGrpSpPr>
          <p:grpSpPr>
            <a:xfrm>
              <a:off x="10640214" y="3312860"/>
              <a:ext cx="270933" cy="298071"/>
              <a:chOff x="6053699" y="2879832"/>
              <a:chExt cx="279256" cy="307228"/>
            </a:xfrm>
          </p:grpSpPr>
          <p:sp>
            <p:nvSpPr>
              <p:cNvPr id="167" name="Freeform: Shape 166">
                <a:extLst>
                  <a:ext uri="{FF2B5EF4-FFF2-40B4-BE49-F238E27FC236}">
                    <a16:creationId xmlns:a16="http://schemas.microsoft.com/office/drawing/2014/main" id="{040C16A9-61F8-4CCF-8ABF-074FA59BF9A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04BC03C9-6AF5-4716-A6FE-28AD925DF041}"/>
                  </a:ext>
                </a:extLst>
              </p:cNvPr>
              <p:cNvCxnSpPr>
                <a:cxnSpLocks/>
                <a:stCxn id="167"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8286E0E-296B-4F93-8ADB-84ED910C4D0D}"/>
                  </a:ext>
                </a:extLst>
              </p:cNvPr>
              <p:cNvCxnSpPr>
                <a:cxnSpLocks/>
                <a:endCxn id="167"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E19C16-E6F6-40D5-886C-4B308CCCBE62}"/>
                  </a:ext>
                </a:extLst>
              </p:cNvPr>
              <p:cNvCxnSpPr>
                <a:cxnSpLocks/>
                <a:stCxn id="167"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74" name="Straight Arrow Connector 173">
            <a:extLst>
              <a:ext uri="{FF2B5EF4-FFF2-40B4-BE49-F238E27FC236}">
                <a16:creationId xmlns:a16="http://schemas.microsoft.com/office/drawing/2014/main" id="{E7A4339F-E406-4F83-A273-7471B058ECE3}"/>
              </a:ext>
            </a:extLst>
          </p:cNvPr>
          <p:cNvCxnSpPr>
            <a:cxnSpLocks/>
          </p:cNvCxnSpPr>
          <p:nvPr/>
        </p:nvCxnSpPr>
        <p:spPr>
          <a:xfrm>
            <a:off x="1768157" y="3180267"/>
            <a:ext cx="67056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8D705A86-6EB8-4BAD-B1B9-A8C3E8658BDB}"/>
              </a:ext>
            </a:extLst>
          </p:cNvPr>
          <p:cNvCxnSpPr>
            <a:cxnSpLocks/>
          </p:cNvCxnSpPr>
          <p:nvPr/>
        </p:nvCxnSpPr>
        <p:spPr>
          <a:xfrm>
            <a:off x="7983029" y="3180267"/>
            <a:ext cx="73761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23E23B2-B04F-4280-B952-F45B2968A776}"/>
              </a:ext>
            </a:extLst>
          </p:cNvPr>
          <p:cNvCxnSpPr>
            <a:cxnSpLocks/>
          </p:cNvCxnSpPr>
          <p:nvPr/>
        </p:nvCxnSpPr>
        <p:spPr>
          <a:xfrm>
            <a:off x="9952037" y="3180267"/>
            <a:ext cx="68580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7" name="Group 11">
            <a:extLst>
              <a:ext uri="{FF2B5EF4-FFF2-40B4-BE49-F238E27FC236}">
                <a16:creationId xmlns:a16="http://schemas.microsoft.com/office/drawing/2014/main" id="{2092D81E-42FB-47EA-87EF-81EEEF908AF2}"/>
              </a:ext>
            </a:extLst>
          </p:cNvPr>
          <p:cNvGrpSpPr>
            <a:grpSpLocks noChangeAspect="1"/>
          </p:cNvGrpSpPr>
          <p:nvPr/>
        </p:nvGrpSpPr>
        <p:grpSpPr bwMode="auto">
          <a:xfrm>
            <a:off x="5027069" y="4570734"/>
            <a:ext cx="422206" cy="459904"/>
            <a:chOff x="3861" y="4291602"/>
            <a:chExt cx="112" cy="244433"/>
          </a:xfrm>
        </p:grpSpPr>
        <p:sp>
          <p:nvSpPr>
            <p:cNvPr id="178" name="Freeform 12">
              <a:extLst>
                <a:ext uri="{FF2B5EF4-FFF2-40B4-BE49-F238E27FC236}">
                  <a16:creationId xmlns:a16="http://schemas.microsoft.com/office/drawing/2014/main" id="{ED952A55-FF82-469C-B082-D75071D2FB21}"/>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9" name="Line 13">
              <a:extLst>
                <a:ext uri="{FF2B5EF4-FFF2-40B4-BE49-F238E27FC236}">
                  <a16:creationId xmlns:a16="http://schemas.microsoft.com/office/drawing/2014/main" id="{589B55E5-9B8A-42CA-B1C7-74225105823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0" name="Line 14">
              <a:extLst>
                <a:ext uri="{FF2B5EF4-FFF2-40B4-BE49-F238E27FC236}">
                  <a16:creationId xmlns:a16="http://schemas.microsoft.com/office/drawing/2014/main" id="{08F31DAF-1D0D-4C35-AE48-966F8E4034A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1" name="Line 15">
              <a:extLst>
                <a:ext uri="{FF2B5EF4-FFF2-40B4-BE49-F238E27FC236}">
                  <a16:creationId xmlns:a16="http://schemas.microsoft.com/office/drawing/2014/main" id="{A2BDA0FE-69B8-43C6-8E2B-9C785799C196}"/>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2" name="Line 16">
              <a:extLst>
                <a:ext uri="{FF2B5EF4-FFF2-40B4-BE49-F238E27FC236}">
                  <a16:creationId xmlns:a16="http://schemas.microsoft.com/office/drawing/2014/main" id="{2B9444DA-D452-4AE0-9BAA-8BE5EF9985D2}"/>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3" name="Line 17">
              <a:extLst>
                <a:ext uri="{FF2B5EF4-FFF2-40B4-BE49-F238E27FC236}">
                  <a16:creationId xmlns:a16="http://schemas.microsoft.com/office/drawing/2014/main" id="{9B7985B9-F9ED-45ED-9634-7C8D5F2D5BAF}"/>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84" name="Group 11">
            <a:extLst>
              <a:ext uri="{FF2B5EF4-FFF2-40B4-BE49-F238E27FC236}">
                <a16:creationId xmlns:a16="http://schemas.microsoft.com/office/drawing/2014/main" id="{D6998C49-FB68-46AC-9DE7-3DB4B577474A}"/>
              </a:ext>
            </a:extLst>
          </p:cNvPr>
          <p:cNvGrpSpPr>
            <a:grpSpLocks noChangeAspect="1"/>
          </p:cNvGrpSpPr>
          <p:nvPr/>
        </p:nvGrpSpPr>
        <p:grpSpPr bwMode="auto">
          <a:xfrm>
            <a:off x="3329462" y="4570734"/>
            <a:ext cx="422206" cy="459904"/>
            <a:chOff x="3861" y="4291602"/>
            <a:chExt cx="112" cy="244433"/>
          </a:xfrm>
        </p:grpSpPr>
        <p:sp>
          <p:nvSpPr>
            <p:cNvPr id="185" name="Freeform 12">
              <a:extLst>
                <a:ext uri="{FF2B5EF4-FFF2-40B4-BE49-F238E27FC236}">
                  <a16:creationId xmlns:a16="http://schemas.microsoft.com/office/drawing/2014/main" id="{A5FF85B2-2CEC-41DB-9C39-E73A14F77D7E}"/>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6" name="Line 13">
              <a:extLst>
                <a:ext uri="{FF2B5EF4-FFF2-40B4-BE49-F238E27FC236}">
                  <a16:creationId xmlns:a16="http://schemas.microsoft.com/office/drawing/2014/main" id="{64416BCD-567A-44C4-B6BC-D9DB126333D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7" name="Line 14">
              <a:extLst>
                <a:ext uri="{FF2B5EF4-FFF2-40B4-BE49-F238E27FC236}">
                  <a16:creationId xmlns:a16="http://schemas.microsoft.com/office/drawing/2014/main" id="{2AE84C77-1A0B-4FA2-BF17-56A9DCB583E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8" name="Line 15">
              <a:extLst>
                <a:ext uri="{FF2B5EF4-FFF2-40B4-BE49-F238E27FC236}">
                  <a16:creationId xmlns:a16="http://schemas.microsoft.com/office/drawing/2014/main" id="{FFCE0E1D-EEE7-4C86-B98B-F9C98FE77D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9" name="Line 16">
              <a:extLst>
                <a:ext uri="{FF2B5EF4-FFF2-40B4-BE49-F238E27FC236}">
                  <a16:creationId xmlns:a16="http://schemas.microsoft.com/office/drawing/2014/main" id="{17B780AC-1A2F-47FE-93B3-7646612DF7A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0" name="Line 17">
              <a:extLst>
                <a:ext uri="{FF2B5EF4-FFF2-40B4-BE49-F238E27FC236}">
                  <a16:creationId xmlns:a16="http://schemas.microsoft.com/office/drawing/2014/main" id="{8F5E1A8B-2F27-4D4A-B252-A1FEA75D830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cxnSp>
        <p:nvCxnSpPr>
          <p:cNvPr id="26" name="Straight Arrow Connector 25">
            <a:extLst>
              <a:ext uri="{FF2B5EF4-FFF2-40B4-BE49-F238E27FC236}">
                <a16:creationId xmlns:a16="http://schemas.microsoft.com/office/drawing/2014/main" id="{0D7A8B43-D9A0-42CF-8336-C927B4F5EFD9}"/>
              </a:ext>
            </a:extLst>
          </p:cNvPr>
          <p:cNvCxnSpPr/>
          <p:nvPr/>
        </p:nvCxnSpPr>
        <p:spPr>
          <a:xfrm>
            <a:off x="5250215" y="3880007"/>
            <a:ext cx="0" cy="552157"/>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91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title baseline guide" hidden="1"/>
          <p:cNvCxnSpPr/>
          <p:nvPr/>
        </p:nvCxnSpPr>
        <p:spPr>
          <a:xfrm>
            <a:off x="1765" y="1563632"/>
            <a:ext cx="12432312" cy="0"/>
          </a:xfrm>
          <a:prstGeom prst="line">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40585248-B7F3-486F-951A-A32ADE7D67E9}"/>
              </a:ext>
            </a:extLst>
          </p:cNvPr>
          <p:cNvSpPr txBox="1">
            <a:spLocks/>
          </p:cNvSpPr>
          <p:nvPr/>
        </p:nvSpPr>
        <p:spPr>
          <a:xfrm>
            <a:off x="1112838" y="2125662"/>
            <a:ext cx="4876800" cy="3785652"/>
          </a:xfrm>
          <a:prstGeom prst="rect">
            <a:avLst/>
          </a:prstGeom>
        </p:spPr>
        <p:txBody>
          <a:bodyPr wrap="square">
            <a:spAutoFit/>
          </a:bodyPr>
          <a:lstStyle>
            <a:lvl1pPr marL="233059" indent="-233059" algn="l" defTabSz="932239"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179" indent="-233059" algn="l" defTabSz="932239"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298" indent="-233059" algn="l" defTabSz="932239"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418"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537"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00000"/>
              </a:lnSpc>
              <a:spcBef>
                <a:spcPts val="2400"/>
              </a:spcBef>
              <a:buClr>
                <a:schemeClr val="tx2"/>
              </a:buClr>
              <a:buNone/>
            </a:pPr>
            <a:r>
              <a:rPr lang="en-US" sz="1400">
                <a:solidFill>
                  <a:schemeClr val="tx1"/>
                </a:solidFill>
                <a:cs typeface="Segoe UI Light" panose="020B0502040204020203" pitchFamily="34" charset="0"/>
              </a:rPr>
              <a:t>Accelerating adoption of AI by developers</a:t>
            </a:r>
            <a:br>
              <a:rPr lang="en-US" sz="1400">
                <a:solidFill>
                  <a:schemeClr val="tx1"/>
                </a:solidFill>
                <a:cs typeface="Segoe UI Light" panose="020B0502040204020203" pitchFamily="34" charset="0"/>
              </a:rPr>
            </a:br>
            <a:r>
              <a:rPr lang="en-US" sz="1400">
                <a:solidFill>
                  <a:schemeClr val="tx1"/>
                </a:solidFill>
                <a:cs typeface="Segoe UI Light" panose="020B0502040204020203" pitchFamily="34" charset="0"/>
              </a:rPr>
              <a:t>(consuming models)  </a:t>
            </a:r>
          </a:p>
          <a:p>
            <a:pPr marL="0" indent="0">
              <a:lnSpc>
                <a:spcPct val="100000"/>
              </a:lnSpc>
              <a:spcBef>
                <a:spcPts val="2400"/>
              </a:spcBef>
              <a:buClr>
                <a:schemeClr val="tx2"/>
              </a:buClr>
              <a:buNone/>
            </a:pPr>
            <a:r>
              <a:rPr lang="en-US" sz="1400">
                <a:solidFill>
                  <a:schemeClr val="tx1"/>
                </a:solidFill>
                <a:cs typeface="Segoe UI Light" panose="020B0502040204020203" pitchFamily="34" charset="0"/>
              </a:rPr>
              <a:t>Rise of hybrid training and scoring scenarios</a:t>
            </a:r>
          </a:p>
          <a:p>
            <a:pPr marL="0" indent="0">
              <a:lnSpc>
                <a:spcPct val="100000"/>
              </a:lnSpc>
              <a:spcBef>
                <a:spcPts val="2400"/>
              </a:spcBef>
              <a:buClr>
                <a:schemeClr val="tx2"/>
              </a:buClr>
              <a:buNone/>
            </a:pPr>
            <a:r>
              <a:rPr lang="en-US" sz="1400">
                <a:solidFill>
                  <a:schemeClr val="tx1"/>
                </a:solidFill>
                <a:cs typeface="Segoe UI Light" panose="020B0502040204020203" pitchFamily="34" charset="0"/>
              </a:rPr>
              <a:t>Push scoring/inference to the event (edge, cloud, on-</a:t>
            </a:r>
            <a:r>
              <a:rPr lang="en-US" sz="1400" err="1">
                <a:solidFill>
                  <a:schemeClr val="tx1"/>
                </a:solidFill>
                <a:cs typeface="Segoe UI Light" panose="020B0502040204020203" pitchFamily="34" charset="0"/>
              </a:rPr>
              <a:t>prem</a:t>
            </a:r>
            <a:r>
              <a:rPr lang="en-US" sz="1400">
                <a:solidFill>
                  <a:schemeClr val="tx1"/>
                </a:solidFill>
                <a:cs typeface="Segoe UI Light" panose="020B0502040204020203" pitchFamily="34" charset="0"/>
              </a:rPr>
              <a:t>) </a:t>
            </a:r>
          </a:p>
          <a:p>
            <a:pPr marL="0" indent="0">
              <a:lnSpc>
                <a:spcPct val="100000"/>
              </a:lnSpc>
              <a:spcBef>
                <a:spcPts val="2400"/>
              </a:spcBef>
              <a:buClr>
                <a:schemeClr val="tx2"/>
              </a:buClr>
              <a:buNone/>
            </a:pPr>
            <a:r>
              <a:rPr lang="en-US" sz="1400">
                <a:solidFill>
                  <a:schemeClr val="tx1"/>
                </a:solidFill>
                <a:cs typeface="Segoe UI Light" panose="020B0502040204020203" pitchFamily="34" charset="0"/>
              </a:rPr>
              <a:t>Moving high-end developers into deep learning as</a:t>
            </a:r>
            <a:br>
              <a:rPr lang="en-US" sz="1400">
                <a:solidFill>
                  <a:schemeClr val="tx1"/>
                </a:solidFill>
                <a:cs typeface="Segoe UI Light" panose="020B0502040204020203" pitchFamily="34" charset="0"/>
              </a:rPr>
            </a:br>
            <a:r>
              <a:rPr lang="en-US" sz="1400">
                <a:solidFill>
                  <a:schemeClr val="tx1"/>
                </a:solidFill>
                <a:cs typeface="Segoe UI Light" panose="020B0502040204020203" pitchFamily="34" charset="0"/>
              </a:rPr>
              <a:t>non-traditional path to DS / AI dev</a:t>
            </a:r>
          </a:p>
          <a:p>
            <a:pPr marL="0" indent="0">
              <a:lnSpc>
                <a:spcPct val="100000"/>
              </a:lnSpc>
              <a:spcBef>
                <a:spcPts val="2400"/>
              </a:spcBef>
              <a:buClr>
                <a:schemeClr val="tx2"/>
              </a:buClr>
              <a:buNone/>
            </a:pPr>
            <a:r>
              <a:rPr lang="en-US" sz="1400">
                <a:solidFill>
                  <a:schemeClr val="tx1"/>
                </a:solidFill>
                <a:cs typeface="Segoe UI Light" panose="020B0502040204020203" pitchFamily="34" charset="0"/>
              </a:rPr>
              <a:t>Growth of diverse hardware arms race across all form factors (CPU / GPU / FPGA / ASIC / device)</a:t>
            </a:r>
          </a:p>
          <a:p>
            <a:pPr marL="0" indent="0">
              <a:lnSpc>
                <a:spcPct val="100000"/>
              </a:lnSpc>
              <a:spcBef>
                <a:spcPts val="2400"/>
              </a:spcBef>
              <a:buClr>
                <a:schemeClr val="tx2"/>
              </a:buClr>
              <a:buNone/>
            </a:pPr>
            <a:r>
              <a:rPr lang="en-US" sz="1400">
                <a:solidFill>
                  <a:schemeClr val="tx1"/>
                </a:solidFill>
                <a:cs typeface="Segoe UI Light" panose="020B0502040204020203" pitchFamily="34" charset="0"/>
              </a:rPr>
              <a:t>Demonstrating success of transfer learning techniques</a:t>
            </a:r>
            <a:br>
              <a:rPr lang="en-US" sz="1400">
                <a:solidFill>
                  <a:schemeClr val="tx1"/>
                </a:solidFill>
                <a:cs typeface="Segoe UI Light" panose="020B0502040204020203" pitchFamily="34" charset="0"/>
              </a:rPr>
            </a:br>
            <a:r>
              <a:rPr lang="en-US" sz="1400">
                <a:solidFill>
                  <a:schemeClr val="tx1"/>
                </a:solidFill>
                <a:cs typeface="Segoe UI Light" panose="020B0502040204020203" pitchFamily="34" charset="0"/>
              </a:rPr>
              <a:t>while reducing dev complexity</a:t>
            </a:r>
          </a:p>
        </p:txBody>
      </p:sp>
      <p:sp>
        <p:nvSpPr>
          <p:cNvPr id="9" name="Rectangle 8">
            <a:extLst>
              <a:ext uri="{FF2B5EF4-FFF2-40B4-BE49-F238E27FC236}">
                <a16:creationId xmlns:a16="http://schemas.microsoft.com/office/drawing/2014/main" id="{1838FD66-6AFF-48C5-86F5-00638E41BACC}"/>
              </a:ext>
            </a:extLst>
          </p:cNvPr>
          <p:cNvSpPr/>
          <p:nvPr/>
        </p:nvSpPr>
        <p:spPr>
          <a:xfrm>
            <a:off x="7589837" y="2125662"/>
            <a:ext cx="3272334" cy="1877437"/>
          </a:xfrm>
          <a:prstGeom prst="rect">
            <a:avLst/>
          </a:prstGeom>
        </p:spPr>
        <p:txBody>
          <a:bodyPr wrap="square">
            <a:spAutoFit/>
          </a:bodyPr>
          <a:lstStyle/>
          <a:p>
            <a:pPr defTabSz="932597">
              <a:spcBef>
                <a:spcPts val="2400"/>
              </a:spcBef>
              <a:defRPr/>
            </a:pPr>
            <a:r>
              <a:rPr lang="en-US" sz="1400">
                <a:latin typeface="Segoe UI Semilight" charset="0"/>
                <a:cs typeface="Segoe UI Semilight" charset="0"/>
              </a:rPr>
              <a:t>Data prep</a:t>
            </a:r>
          </a:p>
          <a:p>
            <a:pPr defTabSz="932597">
              <a:spcBef>
                <a:spcPts val="2400"/>
              </a:spcBef>
              <a:defRPr/>
            </a:pPr>
            <a:r>
              <a:rPr lang="en-US" sz="1400">
                <a:latin typeface="Segoe UI Semilight" charset="0"/>
                <a:cs typeface="Segoe UI Semilight" charset="0"/>
              </a:rPr>
              <a:t>Model deployment &amp; management</a:t>
            </a:r>
          </a:p>
          <a:p>
            <a:pPr defTabSz="932597">
              <a:spcBef>
                <a:spcPts val="2400"/>
              </a:spcBef>
              <a:defRPr/>
            </a:pPr>
            <a:r>
              <a:rPr lang="en-US" sz="1400">
                <a:latin typeface="Segoe UI Semilight" charset="0"/>
                <a:cs typeface="Segoe UI Semilight" charset="0"/>
              </a:rPr>
              <a:t>Model lineage &amp; auditing</a:t>
            </a:r>
          </a:p>
          <a:p>
            <a:pPr defTabSz="932597">
              <a:spcBef>
                <a:spcPts val="2400"/>
              </a:spcBef>
              <a:defRPr/>
            </a:pPr>
            <a:r>
              <a:rPr lang="en-US" sz="1400">
                <a:latin typeface="Segoe UI Semilight" charset="0"/>
                <a:cs typeface="Segoe UI Semilight" charset="0"/>
              </a:rPr>
              <a:t>Explain-ability</a:t>
            </a:r>
          </a:p>
        </p:txBody>
      </p:sp>
      <p:sp>
        <p:nvSpPr>
          <p:cNvPr id="2" name="Title 1">
            <a:extLst>
              <a:ext uri="{FF2B5EF4-FFF2-40B4-BE49-F238E27FC236}">
                <a16:creationId xmlns:a16="http://schemas.microsoft.com/office/drawing/2014/main" id="{ED5ACF66-B6E2-4850-B04D-2D1D58B22800}"/>
              </a:ext>
            </a:extLst>
          </p:cNvPr>
          <p:cNvSpPr>
            <a:spLocks noGrp="1"/>
          </p:cNvSpPr>
          <p:nvPr>
            <p:ph type="title"/>
          </p:nvPr>
        </p:nvSpPr>
        <p:spPr/>
        <p:txBody>
          <a:bodyPr/>
          <a:lstStyle/>
          <a:p>
            <a:r>
              <a:rPr lang="en-US"/>
              <a:t>data science &amp; AI</a:t>
            </a:r>
          </a:p>
        </p:txBody>
      </p:sp>
      <p:cxnSp>
        <p:nvCxnSpPr>
          <p:cNvPr id="6" name="Straight Connector 5">
            <a:extLst>
              <a:ext uri="{FF2B5EF4-FFF2-40B4-BE49-F238E27FC236}">
                <a16:creationId xmlns:a16="http://schemas.microsoft.com/office/drawing/2014/main" id="{19E2D631-C9A7-44D7-9E3E-D0C022D7C24C}"/>
              </a:ext>
            </a:extLst>
          </p:cNvPr>
          <p:cNvCxnSpPr>
            <a:cxnSpLocks/>
          </p:cNvCxnSpPr>
          <p:nvPr/>
        </p:nvCxnSpPr>
        <p:spPr>
          <a:xfrm flipV="1">
            <a:off x="6523037" y="1856400"/>
            <a:ext cx="0" cy="3758774"/>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9E2D631-C9A7-44D7-9E3E-D0C022D7C24C}"/>
              </a:ext>
            </a:extLst>
          </p:cNvPr>
          <p:cNvCxnSpPr/>
          <p:nvPr/>
        </p:nvCxnSpPr>
        <p:spPr>
          <a:xfrm>
            <a:off x="731837" y="2278062"/>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27038829-214A-4617-87D3-35D9CDF82E20}"/>
              </a:ext>
            </a:extLst>
          </p:cNvPr>
          <p:cNvSpPr txBox="1">
            <a:spLocks/>
          </p:cNvSpPr>
          <p:nvPr/>
        </p:nvSpPr>
        <p:spPr>
          <a:xfrm>
            <a:off x="6861670" y="1408108"/>
            <a:ext cx="4728667" cy="450506"/>
          </a:xfrm>
          <a:prstGeom prst="rect">
            <a:avLst/>
          </a:prstGeom>
        </p:spPr>
        <p:txBody>
          <a:bodyPr vert="horz" wrap="square" lIns="146262" tIns="91414" rIns="146262" bIns="9141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14" fontAlgn="base">
              <a:spcAft>
                <a:spcPct val="0"/>
              </a:spcAft>
              <a:defRPr/>
            </a:pPr>
            <a:r>
              <a:rPr lang="en-US" sz="1600" cap="all" spc="816">
                <a:solidFill>
                  <a:schemeClr val="tx2"/>
                </a:solidFill>
                <a:latin typeface="Segoe UI Light" charset="0"/>
                <a:cs typeface="Segoe UI Light" charset="0"/>
              </a:rPr>
              <a:t>challenges</a:t>
            </a:r>
          </a:p>
        </p:txBody>
      </p:sp>
      <p:sp>
        <p:nvSpPr>
          <p:cNvPr id="17" name="Title 4">
            <a:extLst>
              <a:ext uri="{FF2B5EF4-FFF2-40B4-BE49-F238E27FC236}">
                <a16:creationId xmlns:a16="http://schemas.microsoft.com/office/drawing/2014/main" id="{05981D5F-1FE7-40C5-9184-B762C5849049}"/>
              </a:ext>
            </a:extLst>
          </p:cNvPr>
          <p:cNvSpPr txBox="1">
            <a:spLocks/>
          </p:cNvSpPr>
          <p:nvPr/>
        </p:nvSpPr>
        <p:spPr>
          <a:xfrm>
            <a:off x="960437" y="1408108"/>
            <a:ext cx="4728667" cy="450506"/>
          </a:xfrm>
          <a:prstGeom prst="rect">
            <a:avLst/>
          </a:prstGeom>
        </p:spPr>
        <p:txBody>
          <a:bodyPr vert="horz" wrap="square" lIns="146262" tIns="91414" rIns="146262" bIns="9141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14" fontAlgn="base">
              <a:spcAft>
                <a:spcPct val="0"/>
              </a:spcAft>
              <a:defRPr/>
            </a:pPr>
            <a:r>
              <a:rPr lang="en-US" sz="1600" cap="all" spc="816">
                <a:solidFill>
                  <a:schemeClr val="tx2"/>
                </a:solidFill>
                <a:latin typeface="Segoe UI Light" charset="0"/>
                <a:cs typeface="Segoe UI Light" charset="0"/>
              </a:rPr>
              <a:t>Key trends</a:t>
            </a:r>
          </a:p>
        </p:txBody>
      </p:sp>
      <p:cxnSp>
        <p:nvCxnSpPr>
          <p:cNvPr id="23" name="Straight Connector 22">
            <a:extLst>
              <a:ext uri="{FF2B5EF4-FFF2-40B4-BE49-F238E27FC236}">
                <a16:creationId xmlns:a16="http://schemas.microsoft.com/office/drawing/2014/main" id="{B3904ED8-3730-41DB-B0C3-CFBB03C044F1}"/>
              </a:ext>
            </a:extLst>
          </p:cNvPr>
          <p:cNvCxnSpPr/>
          <p:nvPr/>
        </p:nvCxnSpPr>
        <p:spPr>
          <a:xfrm>
            <a:off x="731837" y="3029228"/>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2F97F4-8B89-411C-8C3B-66C0FC778E07}"/>
              </a:ext>
            </a:extLst>
          </p:cNvPr>
          <p:cNvCxnSpPr/>
          <p:nvPr/>
        </p:nvCxnSpPr>
        <p:spPr>
          <a:xfrm>
            <a:off x="731837" y="3538111"/>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5FDD515-8E0F-4E1B-BBE5-DBFD50A985DF}"/>
              </a:ext>
            </a:extLst>
          </p:cNvPr>
          <p:cNvCxnSpPr/>
          <p:nvPr/>
        </p:nvCxnSpPr>
        <p:spPr>
          <a:xfrm>
            <a:off x="731837" y="4046994"/>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B4DB77-3368-464A-AFAB-CAA10A975172}"/>
              </a:ext>
            </a:extLst>
          </p:cNvPr>
          <p:cNvCxnSpPr/>
          <p:nvPr/>
        </p:nvCxnSpPr>
        <p:spPr>
          <a:xfrm>
            <a:off x="731837" y="4783137"/>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1D39C7-52E0-4BD5-863F-53F5551292E6}"/>
              </a:ext>
            </a:extLst>
          </p:cNvPr>
          <p:cNvCxnSpPr/>
          <p:nvPr/>
        </p:nvCxnSpPr>
        <p:spPr>
          <a:xfrm>
            <a:off x="731837" y="5519280"/>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FB99C08-8DC1-4A27-B3D0-03E43AB6943C}"/>
              </a:ext>
            </a:extLst>
          </p:cNvPr>
          <p:cNvGrpSpPr/>
          <p:nvPr/>
        </p:nvGrpSpPr>
        <p:grpSpPr>
          <a:xfrm>
            <a:off x="7208837" y="2659062"/>
            <a:ext cx="303387" cy="275825"/>
            <a:chOff x="4530976" y="2990126"/>
            <a:chExt cx="231285" cy="210274"/>
          </a:xfrm>
        </p:grpSpPr>
        <p:sp>
          <p:nvSpPr>
            <p:cNvPr id="56" name="Freeform 5">
              <a:extLst>
                <a:ext uri="{FF2B5EF4-FFF2-40B4-BE49-F238E27FC236}">
                  <a16:creationId xmlns:a16="http://schemas.microsoft.com/office/drawing/2014/main" id="{C34DFF70-B26C-4FBF-AA62-5F9345A41BB7}"/>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57" name="Group 56">
              <a:extLst>
                <a:ext uri="{FF2B5EF4-FFF2-40B4-BE49-F238E27FC236}">
                  <a16:creationId xmlns:a16="http://schemas.microsoft.com/office/drawing/2014/main" id="{7EB9A876-81DF-43F2-9CDE-4CBD95A9C122}"/>
                </a:ext>
              </a:extLst>
            </p:cNvPr>
            <p:cNvGrpSpPr/>
            <p:nvPr/>
          </p:nvGrpSpPr>
          <p:grpSpPr>
            <a:xfrm>
              <a:off x="4646619" y="3052306"/>
              <a:ext cx="0" cy="122254"/>
              <a:chOff x="4791447" y="2616042"/>
              <a:chExt cx="0" cy="1427764"/>
            </a:xfrm>
          </p:grpSpPr>
          <p:cxnSp>
            <p:nvCxnSpPr>
              <p:cNvPr id="58" name="Straight Connector 57">
                <a:extLst>
                  <a:ext uri="{FF2B5EF4-FFF2-40B4-BE49-F238E27FC236}">
                    <a16:creationId xmlns:a16="http://schemas.microsoft.com/office/drawing/2014/main" id="{AD49B4F7-BED2-442A-9C46-15ED79FDA6CE}"/>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DBC9B6-819C-4CB1-9E04-54774F55C43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CF0DFB63-0C5A-4472-99C8-D3EDE938CF14}"/>
              </a:ext>
            </a:extLst>
          </p:cNvPr>
          <p:cNvGrpSpPr/>
          <p:nvPr/>
        </p:nvGrpSpPr>
        <p:grpSpPr>
          <a:xfrm>
            <a:off x="7208837" y="2141981"/>
            <a:ext cx="303387" cy="275825"/>
            <a:chOff x="4530976" y="2990126"/>
            <a:chExt cx="231285" cy="210274"/>
          </a:xfrm>
        </p:grpSpPr>
        <p:sp>
          <p:nvSpPr>
            <p:cNvPr id="52" name="Freeform 5">
              <a:extLst>
                <a:ext uri="{FF2B5EF4-FFF2-40B4-BE49-F238E27FC236}">
                  <a16:creationId xmlns:a16="http://schemas.microsoft.com/office/drawing/2014/main" id="{34337D40-D4AD-412C-BE4A-C496A3295616}"/>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53" name="Group 52">
              <a:extLst>
                <a:ext uri="{FF2B5EF4-FFF2-40B4-BE49-F238E27FC236}">
                  <a16:creationId xmlns:a16="http://schemas.microsoft.com/office/drawing/2014/main" id="{9231C69C-745E-416B-B806-EB438C543327}"/>
                </a:ext>
              </a:extLst>
            </p:cNvPr>
            <p:cNvGrpSpPr/>
            <p:nvPr/>
          </p:nvGrpSpPr>
          <p:grpSpPr>
            <a:xfrm>
              <a:off x="4646619" y="3052306"/>
              <a:ext cx="0" cy="122254"/>
              <a:chOff x="4791447" y="2616042"/>
              <a:chExt cx="0" cy="1427764"/>
            </a:xfrm>
          </p:grpSpPr>
          <p:cxnSp>
            <p:nvCxnSpPr>
              <p:cNvPr id="54" name="Straight Connector 53">
                <a:extLst>
                  <a:ext uri="{FF2B5EF4-FFF2-40B4-BE49-F238E27FC236}">
                    <a16:creationId xmlns:a16="http://schemas.microsoft.com/office/drawing/2014/main" id="{50C5FE2D-261D-4785-8C6E-0689C0D1ABDA}"/>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3D62BB0-E9B3-4523-BE42-4AE8BDFED18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8BE39A72-38D6-4760-A8CF-757C7788E66A}"/>
              </a:ext>
            </a:extLst>
          </p:cNvPr>
          <p:cNvGrpSpPr/>
          <p:nvPr/>
        </p:nvGrpSpPr>
        <p:grpSpPr>
          <a:xfrm>
            <a:off x="7208837" y="3176143"/>
            <a:ext cx="303387" cy="275825"/>
            <a:chOff x="4530976" y="2990126"/>
            <a:chExt cx="231285" cy="210274"/>
          </a:xfrm>
        </p:grpSpPr>
        <p:sp>
          <p:nvSpPr>
            <p:cNvPr id="48" name="Freeform 5">
              <a:extLst>
                <a:ext uri="{FF2B5EF4-FFF2-40B4-BE49-F238E27FC236}">
                  <a16:creationId xmlns:a16="http://schemas.microsoft.com/office/drawing/2014/main" id="{D5EE2B34-7605-44EB-AA7F-076CAEB87C50}"/>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49" name="Group 48">
              <a:extLst>
                <a:ext uri="{FF2B5EF4-FFF2-40B4-BE49-F238E27FC236}">
                  <a16:creationId xmlns:a16="http://schemas.microsoft.com/office/drawing/2014/main" id="{70E03F9D-DEBE-4304-9E04-0FFE728059BE}"/>
                </a:ext>
              </a:extLst>
            </p:cNvPr>
            <p:cNvGrpSpPr/>
            <p:nvPr/>
          </p:nvGrpSpPr>
          <p:grpSpPr>
            <a:xfrm>
              <a:off x="4646619" y="3052306"/>
              <a:ext cx="0" cy="122254"/>
              <a:chOff x="4791447" y="2616042"/>
              <a:chExt cx="0" cy="1427764"/>
            </a:xfrm>
          </p:grpSpPr>
          <p:cxnSp>
            <p:nvCxnSpPr>
              <p:cNvPr id="50" name="Straight Connector 49">
                <a:extLst>
                  <a:ext uri="{FF2B5EF4-FFF2-40B4-BE49-F238E27FC236}">
                    <a16:creationId xmlns:a16="http://schemas.microsoft.com/office/drawing/2014/main" id="{4ACBE3A2-4D6C-430D-B9FD-6C887C0E2B6B}"/>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39D7E9-0FDF-4726-84DC-2533F536AEC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BB9CA6AF-38C5-4588-9D9A-EC2CDBA98FA7}"/>
              </a:ext>
            </a:extLst>
          </p:cNvPr>
          <p:cNvGrpSpPr/>
          <p:nvPr/>
        </p:nvGrpSpPr>
        <p:grpSpPr>
          <a:xfrm>
            <a:off x="7208837" y="3693224"/>
            <a:ext cx="303387" cy="275825"/>
            <a:chOff x="4530976" y="2990126"/>
            <a:chExt cx="231285" cy="210274"/>
          </a:xfrm>
        </p:grpSpPr>
        <p:sp>
          <p:nvSpPr>
            <p:cNvPr id="44" name="Freeform 5">
              <a:extLst>
                <a:ext uri="{FF2B5EF4-FFF2-40B4-BE49-F238E27FC236}">
                  <a16:creationId xmlns:a16="http://schemas.microsoft.com/office/drawing/2014/main" id="{8C8DA7C8-5E65-4CEE-8973-B2A8C6439471}"/>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B738FDA0-5BEC-4983-9174-F6761C0FEAFE}"/>
                </a:ext>
              </a:extLst>
            </p:cNvPr>
            <p:cNvGrpSpPr/>
            <p:nvPr/>
          </p:nvGrpSpPr>
          <p:grpSpPr>
            <a:xfrm>
              <a:off x="4646619" y="3052306"/>
              <a:ext cx="0" cy="122254"/>
              <a:chOff x="4791447" y="2616042"/>
              <a:chExt cx="0" cy="1427764"/>
            </a:xfrm>
          </p:grpSpPr>
          <p:cxnSp>
            <p:nvCxnSpPr>
              <p:cNvPr id="46" name="Straight Connector 45">
                <a:extLst>
                  <a:ext uri="{FF2B5EF4-FFF2-40B4-BE49-F238E27FC236}">
                    <a16:creationId xmlns:a16="http://schemas.microsoft.com/office/drawing/2014/main" id="{BEB5FC74-692F-4905-AFF0-C08AB5FEE44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72BF07-37B3-4E0F-AA98-2B2D1E3C2EB2}"/>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8545214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DE34-782C-4AB0-83A1-73DBA3D376A0}"/>
              </a:ext>
            </a:extLst>
          </p:cNvPr>
          <p:cNvSpPr>
            <a:spLocks noGrp="1"/>
          </p:cNvSpPr>
          <p:nvPr>
            <p:ph type="title"/>
          </p:nvPr>
        </p:nvSpPr>
        <p:spPr>
          <a:xfrm>
            <a:off x="465138" y="3072531"/>
            <a:ext cx="11506198" cy="849463"/>
          </a:xfrm>
        </p:spPr>
        <p:txBody>
          <a:bodyPr/>
          <a:lstStyle/>
          <a:p>
            <a:pPr algn="ctr"/>
            <a:r>
              <a:rPr lang="en-US" sz="4800" spc="300" dirty="0"/>
              <a:t>Customer Story</a:t>
            </a:r>
          </a:p>
        </p:txBody>
      </p:sp>
    </p:spTree>
    <p:extLst>
      <p:ext uri="{BB962C8B-B14F-4D97-AF65-F5344CB8AC3E}">
        <p14:creationId xmlns:p14="http://schemas.microsoft.com/office/powerpoint/2010/main" val="3733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msdnshared.blob.core.windows.net/media/2016/11/Drone-Still-Image-1.png">
            <a:extLst>
              <a:ext uri="{FF2B5EF4-FFF2-40B4-BE49-F238E27FC236}">
                <a16:creationId xmlns:a16="http://schemas.microsoft.com/office/drawing/2014/main" id="{2422C76E-1278-48DD-B8DB-470975477091}"/>
              </a:ext>
            </a:extLst>
          </p:cNvPr>
          <p:cNvPicPr>
            <a:picLocks noGrp="1" noChangeAspect="1" noChangeArrowheads="1"/>
          </p:cNvPicPr>
          <p:nvPr>
            <p:ph type="pic" sz="quarter" idx="10"/>
          </p:nvPr>
        </p:nvPicPr>
        <p:blipFill rotWithShape="1">
          <a:blip r:embed="rId3" cstate="print">
            <a:extLst>
              <a:ext uri="{28A0092B-C50C-407E-A947-70E740481C1C}">
                <a14:useLocalDpi xmlns:a14="http://schemas.microsoft.com/office/drawing/2010/main" val="0"/>
              </a:ext>
            </a:extLst>
          </a:blip>
          <a:srcRect l="30" r="30"/>
          <a:stretch/>
        </p:blipFill>
        <p:spPr/>
      </p:pic>
      <p:sp>
        <p:nvSpPr>
          <p:cNvPr id="7" name="Text Placeholder 6">
            <a:extLst>
              <a:ext uri="{FF2B5EF4-FFF2-40B4-BE49-F238E27FC236}">
                <a16:creationId xmlns:a16="http://schemas.microsoft.com/office/drawing/2014/main" id="{070CF544-F1F8-447D-A971-36597477EF7B}"/>
              </a:ext>
            </a:extLst>
          </p:cNvPr>
          <p:cNvSpPr>
            <a:spLocks noGrp="1"/>
          </p:cNvSpPr>
          <p:nvPr>
            <p:ph type="body" sz="quarter" idx="11"/>
          </p:nvPr>
        </p:nvSpPr>
        <p:spPr/>
        <p:txBody>
          <a:bodyPr/>
          <a:lstStyle/>
          <a:p>
            <a:r>
              <a:rPr lang="en-US"/>
              <a:t>Challenge </a:t>
            </a:r>
          </a:p>
          <a:p>
            <a:pPr lvl="1"/>
            <a:r>
              <a:rPr lang="en-US"/>
              <a:t>Traditional power line inspection services are costly</a:t>
            </a:r>
          </a:p>
          <a:p>
            <a:pPr lvl="1"/>
            <a:r>
              <a:rPr lang="en-US"/>
              <a:t>Demand for low cost image scoring and support for multiple concurrent customers</a:t>
            </a:r>
          </a:p>
          <a:p>
            <a:pPr lvl="1"/>
            <a:r>
              <a:rPr lang="en-US"/>
              <a:t>Needed powerful AI to execute on a drone solution</a:t>
            </a:r>
          </a:p>
          <a:p>
            <a:pPr lvl="1"/>
            <a:endParaRPr lang="en-US"/>
          </a:p>
          <a:p>
            <a:r>
              <a:rPr lang="en-US"/>
              <a:t>Solution</a:t>
            </a:r>
          </a:p>
          <a:p>
            <a:pPr lvl="1"/>
            <a:r>
              <a:rPr lang="en-US"/>
              <a:t>Deep learning to analyze multiple streaming data feeds</a:t>
            </a:r>
          </a:p>
          <a:p>
            <a:pPr lvl="1"/>
            <a:r>
              <a:rPr lang="en-US"/>
              <a:t>Azure GPUs support Single Shot </a:t>
            </a:r>
            <a:r>
              <a:rPr lang="en-US" err="1"/>
              <a:t>multibox</a:t>
            </a:r>
            <a:r>
              <a:rPr lang="en-US"/>
              <a:t> detectors</a:t>
            </a:r>
          </a:p>
          <a:p>
            <a:pPr lvl="1"/>
            <a:r>
              <a:rPr lang="en-US"/>
              <a:t>Reliable, consistent, and highly elastic scalability with Azure Batch Shipyards</a:t>
            </a:r>
          </a:p>
        </p:txBody>
      </p:sp>
      <p:sp>
        <p:nvSpPr>
          <p:cNvPr id="2" name="Title 1"/>
          <p:cNvSpPr>
            <a:spLocks noGrp="1"/>
          </p:cNvSpPr>
          <p:nvPr>
            <p:ph type="title"/>
          </p:nvPr>
        </p:nvSpPr>
        <p:spPr>
          <a:xfrm>
            <a:off x="6461964" y="295275"/>
            <a:ext cx="5090273" cy="917575"/>
          </a:xfrm>
        </p:spPr>
        <p:txBody>
          <a:bodyPr/>
          <a:lstStyle/>
          <a:p>
            <a:pPr>
              <a:defRPr/>
            </a:pPr>
            <a:r>
              <a:rPr lang="en-US"/>
              <a:t>Drone-based electric grid inspector powered by deep learning</a:t>
            </a:r>
          </a:p>
        </p:txBody>
      </p:sp>
      <p:pic>
        <p:nvPicPr>
          <p:cNvPr id="1026" name="Picture 2" descr="Image result for esmart systems">
            <a:extLst>
              <a:ext uri="{FF2B5EF4-FFF2-40B4-BE49-F238E27FC236}">
                <a16:creationId xmlns:a16="http://schemas.microsoft.com/office/drawing/2014/main" id="{0D61D61A-EBFA-4303-B778-B67876C217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2654" y="6545262"/>
            <a:ext cx="1139884" cy="22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09995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martsystems.com/media/1273/esmart-logo-rgb.png">
            <a:extLst>
              <a:ext uri="{FF2B5EF4-FFF2-40B4-BE49-F238E27FC236}">
                <a16:creationId xmlns:a16="http://schemas.microsoft.com/office/drawing/2014/main" id="{FAD8B2BB-181D-475D-BBBC-3C7AAD1C5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5437" y="296862"/>
            <a:ext cx="1663063" cy="326454"/>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41">
            <a:extLst>
              <a:ext uri="{FF2B5EF4-FFF2-40B4-BE49-F238E27FC236}">
                <a16:creationId xmlns:a16="http://schemas.microsoft.com/office/drawing/2014/main" id="{D5317B28-0DD0-49DC-AE91-A84ECDF86DE1}"/>
              </a:ext>
            </a:extLst>
          </p:cNvPr>
          <p:cNvSpPr>
            <a:spLocks noChangeArrowheads="1"/>
          </p:cNvSpPr>
          <p:nvPr/>
        </p:nvSpPr>
        <p:spPr bwMode="auto">
          <a:xfrm>
            <a:off x="988908" y="1516062"/>
            <a:ext cx="926536"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34445" rtl="0" eaLnBrk="0" fontAlgn="base" latinLnBrk="0" hangingPunct="0">
              <a:lnSpc>
                <a:spcPct val="100000"/>
              </a:lnSpc>
              <a:spcBef>
                <a:spcPct val="0"/>
              </a:spcBef>
              <a:spcAft>
                <a:spcPct val="0"/>
              </a:spcAft>
              <a:buClrTx/>
              <a:buSzTx/>
              <a:buFontTx/>
              <a:buNone/>
              <a:tabLst/>
              <a:defRPr/>
            </a:pPr>
            <a:r>
              <a:rPr kumimoji="0" lang="en-US" altLang="en-US" sz="1224" i="0" u="none" strike="noStrike" kern="0" cap="none" spc="0" normalizeH="0" baseline="0" noProof="0">
                <a:ln>
                  <a:noFill/>
                </a:ln>
                <a:solidFill>
                  <a:schemeClr val="tx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Data Sources</a:t>
            </a:r>
          </a:p>
        </p:txBody>
      </p:sp>
      <p:sp>
        <p:nvSpPr>
          <p:cNvPr id="59" name="Rectangle 41">
            <a:extLst>
              <a:ext uri="{FF2B5EF4-FFF2-40B4-BE49-F238E27FC236}">
                <a16:creationId xmlns:a16="http://schemas.microsoft.com/office/drawing/2014/main" id="{5BB4AB46-90F1-4AE3-A1DA-FF40DFD7B9D3}"/>
              </a:ext>
            </a:extLst>
          </p:cNvPr>
          <p:cNvSpPr>
            <a:spLocks noChangeArrowheads="1"/>
          </p:cNvSpPr>
          <p:nvPr/>
        </p:nvSpPr>
        <p:spPr bwMode="auto">
          <a:xfrm>
            <a:off x="3294109" y="1516062"/>
            <a:ext cx="43922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34445" rtl="0" eaLnBrk="0" fontAlgn="base" latinLnBrk="0" hangingPunct="0">
              <a:lnSpc>
                <a:spcPct val="100000"/>
              </a:lnSpc>
              <a:spcBef>
                <a:spcPct val="0"/>
              </a:spcBef>
              <a:spcAft>
                <a:spcPct val="0"/>
              </a:spcAft>
              <a:buClrTx/>
              <a:buSzTx/>
              <a:buFontTx/>
              <a:buNone/>
              <a:tabLst/>
              <a:defRPr/>
            </a:pPr>
            <a:r>
              <a:rPr kumimoji="0" lang="en-US" altLang="en-US" sz="1224" i="0" u="none" strike="noStrike" kern="0" cap="none" spc="0" normalizeH="0" baseline="0" noProof="0">
                <a:ln>
                  <a:noFill/>
                </a:ln>
                <a:solidFill>
                  <a:schemeClr val="tx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Ingest</a:t>
            </a:r>
          </a:p>
        </p:txBody>
      </p:sp>
      <p:sp>
        <p:nvSpPr>
          <p:cNvPr id="60" name="Rectangle 41">
            <a:extLst>
              <a:ext uri="{FF2B5EF4-FFF2-40B4-BE49-F238E27FC236}">
                <a16:creationId xmlns:a16="http://schemas.microsoft.com/office/drawing/2014/main" id="{14FE808A-9F0A-458E-B83C-B44AF250F8BC}"/>
              </a:ext>
            </a:extLst>
          </p:cNvPr>
          <p:cNvSpPr>
            <a:spLocks noChangeArrowheads="1"/>
          </p:cNvSpPr>
          <p:nvPr/>
        </p:nvSpPr>
        <p:spPr bwMode="auto">
          <a:xfrm>
            <a:off x="5132096" y="1516062"/>
            <a:ext cx="549831"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34445" rtl="0" eaLnBrk="0" fontAlgn="base" latinLnBrk="0" hangingPunct="0">
              <a:lnSpc>
                <a:spcPct val="100000"/>
              </a:lnSpc>
              <a:spcBef>
                <a:spcPct val="0"/>
              </a:spcBef>
              <a:spcAft>
                <a:spcPct val="0"/>
              </a:spcAft>
              <a:buClrTx/>
              <a:buSzTx/>
              <a:buFontTx/>
              <a:buNone/>
              <a:tabLst/>
              <a:defRPr/>
            </a:pPr>
            <a:r>
              <a:rPr kumimoji="0" lang="en-US" altLang="en-US" sz="1224" i="0" u="none" strike="noStrike" kern="0" cap="none" spc="0" normalizeH="0" baseline="0" noProof="0">
                <a:ln>
                  <a:noFill/>
                </a:ln>
                <a:solidFill>
                  <a:schemeClr val="tx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Prepare</a:t>
            </a:r>
          </a:p>
        </p:txBody>
      </p:sp>
      <p:sp>
        <p:nvSpPr>
          <p:cNvPr id="61" name="Rectangle 41">
            <a:extLst>
              <a:ext uri="{FF2B5EF4-FFF2-40B4-BE49-F238E27FC236}">
                <a16:creationId xmlns:a16="http://schemas.microsoft.com/office/drawing/2014/main" id="{04F53590-3504-45F1-A3DE-17DBD5E706BE}"/>
              </a:ext>
            </a:extLst>
          </p:cNvPr>
          <p:cNvSpPr>
            <a:spLocks noChangeArrowheads="1"/>
          </p:cNvSpPr>
          <p:nvPr/>
        </p:nvSpPr>
        <p:spPr bwMode="auto">
          <a:xfrm>
            <a:off x="7083916" y="1516062"/>
            <a:ext cx="55624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34445" rtl="0" eaLnBrk="0" fontAlgn="base" latinLnBrk="0" hangingPunct="0">
              <a:lnSpc>
                <a:spcPct val="100000"/>
              </a:lnSpc>
              <a:spcBef>
                <a:spcPct val="0"/>
              </a:spcBef>
              <a:spcAft>
                <a:spcPct val="0"/>
              </a:spcAft>
              <a:buClrTx/>
              <a:buSzTx/>
              <a:buFontTx/>
              <a:buNone/>
              <a:tabLst/>
              <a:defRPr/>
            </a:pPr>
            <a:r>
              <a:rPr kumimoji="0" lang="en-US" altLang="en-US" sz="1224" i="0" u="none" strike="noStrike" kern="0" cap="none" spc="0" normalizeH="0" baseline="0" noProof="0">
                <a:ln>
                  <a:noFill/>
                </a:ln>
                <a:solidFill>
                  <a:schemeClr val="tx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Analyze</a:t>
            </a:r>
          </a:p>
        </p:txBody>
      </p:sp>
      <p:sp>
        <p:nvSpPr>
          <p:cNvPr id="62" name="Rectangle 41">
            <a:extLst>
              <a:ext uri="{FF2B5EF4-FFF2-40B4-BE49-F238E27FC236}">
                <a16:creationId xmlns:a16="http://schemas.microsoft.com/office/drawing/2014/main" id="{1F76D7CD-7CBC-4D60-B356-926C9333D0D5}"/>
              </a:ext>
            </a:extLst>
          </p:cNvPr>
          <p:cNvSpPr>
            <a:spLocks noChangeArrowheads="1"/>
          </p:cNvSpPr>
          <p:nvPr/>
        </p:nvSpPr>
        <p:spPr bwMode="auto">
          <a:xfrm>
            <a:off x="9034637" y="1516062"/>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34445" rtl="0" eaLnBrk="0" fontAlgn="base" latinLnBrk="0" hangingPunct="0">
              <a:lnSpc>
                <a:spcPct val="100000"/>
              </a:lnSpc>
              <a:spcBef>
                <a:spcPct val="0"/>
              </a:spcBef>
              <a:spcAft>
                <a:spcPct val="0"/>
              </a:spcAft>
              <a:buClrTx/>
              <a:buSzTx/>
              <a:buFontTx/>
              <a:buNone/>
              <a:tabLst/>
              <a:defRPr/>
            </a:pPr>
            <a:r>
              <a:rPr kumimoji="0" lang="en-US" altLang="en-US" sz="1224" i="0" u="none" strike="noStrike" kern="0" cap="none" spc="0" normalizeH="0" baseline="0" noProof="0">
                <a:ln>
                  <a:noFill/>
                </a:ln>
                <a:solidFill>
                  <a:schemeClr val="tx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Publish</a:t>
            </a:r>
          </a:p>
        </p:txBody>
      </p:sp>
      <p:sp>
        <p:nvSpPr>
          <p:cNvPr id="63" name="Rectangle 41">
            <a:extLst>
              <a:ext uri="{FF2B5EF4-FFF2-40B4-BE49-F238E27FC236}">
                <a16:creationId xmlns:a16="http://schemas.microsoft.com/office/drawing/2014/main" id="{A369CE90-4723-4D50-B8AE-633261F71DE4}"/>
              </a:ext>
            </a:extLst>
          </p:cNvPr>
          <p:cNvSpPr>
            <a:spLocks noChangeArrowheads="1"/>
          </p:cNvSpPr>
          <p:nvPr/>
        </p:nvSpPr>
        <p:spPr bwMode="auto">
          <a:xfrm>
            <a:off x="10873444" y="1516062"/>
            <a:ext cx="66364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34445" rtl="0" eaLnBrk="0" fontAlgn="base" latinLnBrk="0" hangingPunct="0">
              <a:lnSpc>
                <a:spcPct val="100000"/>
              </a:lnSpc>
              <a:spcBef>
                <a:spcPct val="0"/>
              </a:spcBef>
              <a:spcAft>
                <a:spcPct val="0"/>
              </a:spcAft>
              <a:buClrTx/>
              <a:buSzTx/>
              <a:buFontTx/>
              <a:buNone/>
              <a:tabLst/>
              <a:defRPr/>
            </a:pPr>
            <a:r>
              <a:rPr kumimoji="0" lang="en-US" altLang="en-US" sz="1224" i="0" u="none" strike="noStrike" kern="0" cap="none" spc="0" normalizeH="0" baseline="0" noProof="0">
                <a:ln>
                  <a:noFill/>
                </a:ln>
                <a:solidFill>
                  <a:schemeClr val="tx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Consume</a:t>
            </a:r>
          </a:p>
        </p:txBody>
      </p:sp>
      <p:sp>
        <p:nvSpPr>
          <p:cNvPr id="65" name="Rectangle 127">
            <a:extLst>
              <a:ext uri="{FF2B5EF4-FFF2-40B4-BE49-F238E27FC236}">
                <a16:creationId xmlns:a16="http://schemas.microsoft.com/office/drawing/2014/main" id="{F2F7DB8A-0386-412F-8493-D1B4AD13D982}"/>
              </a:ext>
            </a:extLst>
          </p:cNvPr>
          <p:cNvSpPr/>
          <p:nvPr/>
        </p:nvSpPr>
        <p:spPr>
          <a:xfrm>
            <a:off x="10812978" y="6162391"/>
            <a:ext cx="784574" cy="193899"/>
          </a:xfrm>
          <a:prstGeom prst="rect">
            <a:avLst/>
          </a:prstGeom>
        </p:spPr>
        <p:txBody>
          <a:bodyPr wrap="none" lIns="0" tIns="0" rIns="0" bIns="0" anchor="ctr">
            <a:spAutoFit/>
          </a:bodyPr>
          <a:lstStyle/>
          <a:p>
            <a:pPr marL="0" marR="0" lvl="0" indent="0" algn="ctr" defTabSz="739440" rtl="0" eaLnBrk="1" fontAlgn="auto" latinLnBrk="0" hangingPunct="1">
              <a:lnSpc>
                <a:spcPct val="90000"/>
              </a:lnSpc>
              <a:spcBef>
                <a:spcPct val="0"/>
              </a:spcBef>
              <a:spcAft>
                <a:spcPct val="35000"/>
              </a:spcAft>
              <a:buClrTx/>
              <a:buSzTx/>
              <a:buFontTx/>
              <a:buNone/>
              <a:tabLst/>
              <a:defRPr/>
            </a:pPr>
            <a:r>
              <a:rPr lang="en-US" sz="1400" cap="all" spc="204">
                <a:solidFill>
                  <a:srgbClr val="0078D7"/>
                </a:solidFill>
                <a:latin typeface="Segoe UI Semilight" charset="0"/>
                <a:cs typeface="Segoe UI Semilight" charset="0"/>
              </a:rPr>
              <a:t>Action</a:t>
            </a:r>
          </a:p>
        </p:txBody>
      </p:sp>
      <p:cxnSp>
        <p:nvCxnSpPr>
          <p:cNvPr id="66" name="Straight Connector 128">
            <a:extLst>
              <a:ext uri="{FF2B5EF4-FFF2-40B4-BE49-F238E27FC236}">
                <a16:creationId xmlns:a16="http://schemas.microsoft.com/office/drawing/2014/main" id="{FECEEBB7-0DF8-4C1A-940E-7CDE9F257D76}"/>
              </a:ext>
            </a:extLst>
          </p:cNvPr>
          <p:cNvCxnSpPr/>
          <p:nvPr/>
        </p:nvCxnSpPr>
        <p:spPr>
          <a:xfrm>
            <a:off x="7914392" y="6259340"/>
            <a:ext cx="2424769" cy="0"/>
          </a:xfrm>
          <a:prstGeom prst="line">
            <a:avLst/>
          </a:prstGeom>
          <a:solidFill>
            <a:srgbClr val="FFFFFF">
              <a:lumMod val="85000"/>
            </a:srgbClr>
          </a:solidFill>
          <a:ln w="12700" cap="flat" cmpd="sng" algn="ctr">
            <a:solidFill>
              <a:schemeClr val="tx2"/>
            </a:solidFill>
            <a:prstDash val="dash"/>
            <a:headEnd type="none"/>
            <a:tailEnd type="triangle"/>
          </a:ln>
          <a:effectLst/>
        </p:spPr>
      </p:cxnSp>
      <p:cxnSp>
        <p:nvCxnSpPr>
          <p:cNvPr id="67" name="Straight Connector 132">
            <a:extLst>
              <a:ext uri="{FF2B5EF4-FFF2-40B4-BE49-F238E27FC236}">
                <a16:creationId xmlns:a16="http://schemas.microsoft.com/office/drawing/2014/main" id="{D087C43F-F3AB-473C-BD3F-BF4F95A7F35C}"/>
              </a:ext>
            </a:extLst>
          </p:cNvPr>
          <p:cNvCxnSpPr/>
          <p:nvPr/>
        </p:nvCxnSpPr>
        <p:spPr>
          <a:xfrm>
            <a:off x="2498594" y="6259340"/>
            <a:ext cx="2424769" cy="0"/>
          </a:xfrm>
          <a:prstGeom prst="line">
            <a:avLst/>
          </a:prstGeom>
          <a:solidFill>
            <a:srgbClr val="FFFFFF">
              <a:lumMod val="85000"/>
            </a:srgbClr>
          </a:solidFill>
          <a:ln w="12700" cap="flat" cmpd="sng" algn="ctr">
            <a:solidFill>
              <a:schemeClr val="tx2"/>
            </a:solidFill>
            <a:prstDash val="dash"/>
            <a:headEnd type="none"/>
            <a:tailEnd type="triangle"/>
          </a:ln>
          <a:effectLst/>
        </p:spPr>
      </p:cxnSp>
      <p:sp>
        <p:nvSpPr>
          <p:cNvPr id="68" name="Rectangle 139">
            <a:extLst>
              <a:ext uri="{FF2B5EF4-FFF2-40B4-BE49-F238E27FC236}">
                <a16:creationId xmlns:a16="http://schemas.microsoft.com/office/drawing/2014/main" id="{35721DE2-B13A-4668-A2D9-07F04763A4F3}"/>
              </a:ext>
            </a:extLst>
          </p:cNvPr>
          <p:cNvSpPr/>
          <p:nvPr/>
        </p:nvSpPr>
        <p:spPr>
          <a:xfrm>
            <a:off x="5763432" y="6151618"/>
            <a:ext cx="1428020" cy="215444"/>
          </a:xfrm>
          <a:prstGeom prst="rect">
            <a:avLst/>
          </a:prstGeom>
        </p:spPr>
        <p:txBody>
          <a:bodyPr wrap="none" lIns="0" tIns="0" rIns="0" bIns="0" anchor="ctr">
            <a:sp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lang="en-US" sz="1400" cap="all" spc="204">
                <a:solidFill>
                  <a:srgbClr val="0078D7"/>
                </a:solidFill>
                <a:latin typeface="Segoe UI Semilight" charset="0"/>
                <a:cs typeface="Segoe UI Semilight" charset="0"/>
              </a:rPr>
              <a:t>Intelligence</a:t>
            </a:r>
          </a:p>
        </p:txBody>
      </p:sp>
      <p:sp>
        <p:nvSpPr>
          <p:cNvPr id="69" name="Rectangle 159">
            <a:extLst>
              <a:ext uri="{FF2B5EF4-FFF2-40B4-BE49-F238E27FC236}">
                <a16:creationId xmlns:a16="http://schemas.microsoft.com/office/drawing/2014/main" id="{016B415D-607B-4350-B54A-C1536F53CB3B}"/>
              </a:ext>
            </a:extLst>
          </p:cNvPr>
          <p:cNvSpPr/>
          <p:nvPr/>
        </p:nvSpPr>
        <p:spPr>
          <a:xfrm>
            <a:off x="1192490" y="6162391"/>
            <a:ext cx="519373" cy="193899"/>
          </a:xfrm>
          <a:prstGeom prst="rect">
            <a:avLst/>
          </a:prstGeom>
        </p:spPr>
        <p:txBody>
          <a:bodyPr wrap="none" lIns="0" tIns="0" rIns="0" bIns="0" anchor="ctr">
            <a:spAutoFit/>
          </a:bodyPr>
          <a:lstStyle/>
          <a:p>
            <a:pPr marL="0" marR="0" lvl="0" indent="0" algn="ctr" defTabSz="739440" rtl="0" eaLnBrk="1" fontAlgn="auto" latinLnBrk="0" hangingPunct="1">
              <a:lnSpc>
                <a:spcPct val="90000"/>
              </a:lnSpc>
              <a:spcBef>
                <a:spcPct val="0"/>
              </a:spcBef>
              <a:spcAft>
                <a:spcPct val="35000"/>
              </a:spcAft>
              <a:buClrTx/>
              <a:buSzTx/>
              <a:buFontTx/>
              <a:buNone/>
              <a:tabLst/>
              <a:defRPr/>
            </a:pPr>
            <a:r>
              <a:rPr lang="en-US" sz="1400" cap="all" spc="204">
                <a:solidFill>
                  <a:srgbClr val="0078D7"/>
                </a:solidFill>
                <a:latin typeface="Segoe UI Semilight" charset="0"/>
                <a:cs typeface="Segoe UI Semilight" charset="0"/>
              </a:rPr>
              <a:t>Data</a:t>
            </a:r>
          </a:p>
        </p:txBody>
      </p:sp>
      <p:grpSp>
        <p:nvGrpSpPr>
          <p:cNvPr id="71" name="Group 70">
            <a:extLst>
              <a:ext uri="{FF2B5EF4-FFF2-40B4-BE49-F238E27FC236}">
                <a16:creationId xmlns:a16="http://schemas.microsoft.com/office/drawing/2014/main" id="{25063C7D-B2ED-4329-8F0E-667886F7A46B}"/>
              </a:ext>
            </a:extLst>
          </p:cNvPr>
          <p:cNvGrpSpPr/>
          <p:nvPr/>
        </p:nvGrpSpPr>
        <p:grpSpPr>
          <a:xfrm>
            <a:off x="10243755" y="1950041"/>
            <a:ext cx="190812" cy="3866330"/>
            <a:chOff x="1977576" y="1980841"/>
            <a:chExt cx="162559" cy="2926080"/>
          </a:xfrm>
        </p:grpSpPr>
        <p:sp>
          <p:nvSpPr>
            <p:cNvPr id="129" name="Right Bracket 128">
              <a:extLst>
                <a:ext uri="{FF2B5EF4-FFF2-40B4-BE49-F238E27FC236}">
                  <a16:creationId xmlns:a16="http://schemas.microsoft.com/office/drawing/2014/main" id="{CB521530-0F4C-43B5-A0A2-0EDB3EB33CD6}"/>
                </a:ext>
              </a:extLst>
            </p:cNvPr>
            <p:cNvSpPr/>
            <p:nvPr/>
          </p:nvSpPr>
          <p:spPr>
            <a:xfrm>
              <a:off x="1977576" y="1980841"/>
              <a:ext cx="45719" cy="2926080"/>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a:solidFill>
                  <a:srgbClr val="505050"/>
                </a:solidFill>
                <a:latin typeface="Segoe UI"/>
              </a:endParaRPr>
            </a:p>
          </p:txBody>
        </p:sp>
        <p:cxnSp>
          <p:nvCxnSpPr>
            <p:cNvPr id="138" name="Straight Arrow Connector 137">
              <a:extLst>
                <a:ext uri="{FF2B5EF4-FFF2-40B4-BE49-F238E27FC236}">
                  <a16:creationId xmlns:a16="http://schemas.microsoft.com/office/drawing/2014/main" id="{76911C37-1413-41F8-B24F-8E1CEAE8B98C}"/>
                </a:ext>
              </a:extLst>
            </p:cNvPr>
            <p:cNvCxnSpPr/>
            <p:nvPr/>
          </p:nvCxnSpPr>
          <p:spPr>
            <a:xfrm>
              <a:off x="2048695" y="3443881"/>
              <a:ext cx="91440"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7698F54C-411E-4D52-8AC1-55019D9B6AD3}"/>
              </a:ext>
            </a:extLst>
          </p:cNvPr>
          <p:cNvGrpSpPr/>
          <p:nvPr/>
        </p:nvGrpSpPr>
        <p:grpSpPr>
          <a:xfrm>
            <a:off x="2323659" y="1950041"/>
            <a:ext cx="190812" cy="3866330"/>
            <a:chOff x="2716592" y="7286182"/>
            <a:chExt cx="190812" cy="3412220"/>
          </a:xfrm>
        </p:grpSpPr>
        <p:sp>
          <p:nvSpPr>
            <p:cNvPr id="141" name="Right Bracket 140">
              <a:extLst>
                <a:ext uri="{FF2B5EF4-FFF2-40B4-BE49-F238E27FC236}">
                  <a16:creationId xmlns:a16="http://schemas.microsoft.com/office/drawing/2014/main" id="{BAE95832-A765-4C09-A178-3F98C2868BCE}"/>
                </a:ext>
              </a:extLst>
            </p:cNvPr>
            <p:cNvSpPr/>
            <p:nvPr/>
          </p:nvSpPr>
          <p:spPr>
            <a:xfrm>
              <a:off x="2716592" y="7286182"/>
              <a:ext cx="53665" cy="3412220"/>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a:solidFill>
                  <a:srgbClr val="505050"/>
                </a:solidFill>
                <a:latin typeface="Segoe UI"/>
              </a:endParaRPr>
            </a:p>
          </p:txBody>
        </p:sp>
        <p:cxnSp>
          <p:nvCxnSpPr>
            <p:cNvPr id="145" name="Straight Arrow Connector 144">
              <a:extLst>
                <a:ext uri="{FF2B5EF4-FFF2-40B4-BE49-F238E27FC236}">
                  <a16:creationId xmlns:a16="http://schemas.microsoft.com/office/drawing/2014/main" id="{C3DADC4E-D0C3-4F38-82A5-9B403FD44C20}"/>
                </a:ext>
              </a:extLst>
            </p:cNvPr>
            <p:cNvCxnSpPr/>
            <p:nvPr/>
          </p:nvCxnSpPr>
          <p:spPr>
            <a:xfrm>
              <a:off x="2800071" y="8992291"/>
              <a:ext cx="107333"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150" name="TextBox 149">
            <a:extLst>
              <a:ext uri="{FF2B5EF4-FFF2-40B4-BE49-F238E27FC236}">
                <a16:creationId xmlns:a16="http://schemas.microsoft.com/office/drawing/2014/main" id="{D0657AA6-3CCB-4AD2-ACD4-59E92CC456FA}"/>
              </a:ext>
            </a:extLst>
          </p:cNvPr>
          <p:cNvSpPr txBox="1"/>
          <p:nvPr/>
        </p:nvSpPr>
        <p:spPr>
          <a:xfrm>
            <a:off x="793566" y="3645205"/>
            <a:ext cx="1317222" cy="720197"/>
          </a:xfrm>
          <a:prstGeom prst="rect">
            <a:avLst/>
          </a:prstGeom>
          <a:noFill/>
        </p:spPr>
        <p:txBody>
          <a:bodyPr wrap="square" rtlCol="0">
            <a:spAutoFit/>
          </a:bodyPr>
          <a:lstStyle/>
          <a:p>
            <a:pPr algn="ctr" defTabSz="932597"/>
            <a:r>
              <a:rPr lang="en-US" sz="1020" b="1" kern="0" spc="50">
                <a:solidFill>
                  <a:srgbClr val="505050"/>
                </a:solidFill>
                <a:latin typeface="Segoe UI Semibold" charset="0"/>
                <a:cs typeface="Segoe UI Semibold" charset="0"/>
              </a:rPr>
              <a:t>Drone collected images</a:t>
            </a:r>
          </a:p>
          <a:p>
            <a:pPr algn="ctr" defTabSz="932597"/>
            <a:r>
              <a:rPr lang="en-US" sz="1000" kern="0" spc="50">
                <a:solidFill>
                  <a:srgbClr val="505050"/>
                </a:solidFill>
                <a:latin typeface="Segoe UI" panose="020B0502040204020203" pitchFamily="34" charset="0"/>
                <a:cs typeface="Segoe UI" panose="020B0502040204020203" pitchFamily="34" charset="0"/>
              </a:rPr>
              <a:t>Batch upload of drone images</a:t>
            </a:r>
          </a:p>
        </p:txBody>
      </p:sp>
      <p:sp>
        <p:nvSpPr>
          <p:cNvPr id="152" name="TextBox 151">
            <a:extLst>
              <a:ext uri="{FF2B5EF4-FFF2-40B4-BE49-F238E27FC236}">
                <a16:creationId xmlns:a16="http://schemas.microsoft.com/office/drawing/2014/main" id="{28E5D306-03C6-4652-A24B-3D48E6184CCB}"/>
              </a:ext>
            </a:extLst>
          </p:cNvPr>
          <p:cNvSpPr txBox="1"/>
          <p:nvPr/>
        </p:nvSpPr>
        <p:spPr>
          <a:xfrm>
            <a:off x="10629692" y="3749010"/>
            <a:ext cx="1151145" cy="563231"/>
          </a:xfrm>
          <a:prstGeom prst="rect">
            <a:avLst/>
          </a:prstGeom>
          <a:noFill/>
        </p:spPr>
        <p:txBody>
          <a:bodyPr wrap="square" rtlCol="0">
            <a:spAutoFit/>
          </a:bodyPr>
          <a:lstStyle/>
          <a:p>
            <a:pPr algn="ctr" defTabSz="932597"/>
            <a:r>
              <a:rPr lang="en-US" sz="1020" b="1" kern="0" spc="50">
                <a:solidFill>
                  <a:srgbClr val="505050"/>
                </a:solidFill>
                <a:latin typeface="Segoe UI Semibold" charset="0"/>
                <a:cs typeface="Segoe UI Semibold" charset="0"/>
              </a:rPr>
              <a:t>On-</a:t>
            </a:r>
            <a:r>
              <a:rPr lang="en-US" sz="1020" b="1" kern="0" spc="50" err="1">
                <a:solidFill>
                  <a:srgbClr val="505050"/>
                </a:solidFill>
                <a:latin typeface="Segoe UI Semibold" charset="0"/>
                <a:cs typeface="Segoe UI Semibold" charset="0"/>
              </a:rPr>
              <a:t>prem</a:t>
            </a:r>
            <a:r>
              <a:rPr lang="en-US" sz="1020" b="1" kern="0" spc="50">
                <a:solidFill>
                  <a:srgbClr val="505050"/>
                </a:solidFill>
                <a:latin typeface="Segoe UI Semibold" charset="0"/>
                <a:cs typeface="Segoe UI Semibold" charset="0"/>
              </a:rPr>
              <a:t> command center</a:t>
            </a:r>
          </a:p>
        </p:txBody>
      </p:sp>
      <p:grpSp>
        <p:nvGrpSpPr>
          <p:cNvPr id="5" name="Group 4">
            <a:extLst>
              <a:ext uri="{FF2B5EF4-FFF2-40B4-BE49-F238E27FC236}">
                <a16:creationId xmlns:a16="http://schemas.microsoft.com/office/drawing/2014/main" id="{02E4F03B-F657-44B1-80CA-DE5D1D1685AB}"/>
              </a:ext>
            </a:extLst>
          </p:cNvPr>
          <p:cNvGrpSpPr/>
          <p:nvPr/>
        </p:nvGrpSpPr>
        <p:grpSpPr>
          <a:xfrm>
            <a:off x="1187126" y="3210972"/>
            <a:ext cx="537303" cy="397916"/>
            <a:chOff x="668790" y="3301445"/>
            <a:chExt cx="537303" cy="397916"/>
          </a:xfrm>
        </p:grpSpPr>
        <p:grpSp>
          <p:nvGrpSpPr>
            <p:cNvPr id="153" name="Group 152">
              <a:extLst>
                <a:ext uri="{FF2B5EF4-FFF2-40B4-BE49-F238E27FC236}">
                  <a16:creationId xmlns:a16="http://schemas.microsoft.com/office/drawing/2014/main" id="{2D9EAC90-7FBB-427C-A7E3-75B5EE7C368F}"/>
                </a:ext>
              </a:extLst>
            </p:cNvPr>
            <p:cNvGrpSpPr/>
            <p:nvPr/>
          </p:nvGrpSpPr>
          <p:grpSpPr>
            <a:xfrm>
              <a:off x="668790" y="3301445"/>
              <a:ext cx="196535" cy="373965"/>
              <a:chOff x="8078776" y="2897184"/>
              <a:chExt cx="196535" cy="373965"/>
            </a:xfrm>
          </p:grpSpPr>
          <p:sp>
            <p:nvSpPr>
              <p:cNvPr id="154" name="Rectangle 153">
                <a:extLst>
                  <a:ext uri="{FF2B5EF4-FFF2-40B4-BE49-F238E27FC236}">
                    <a16:creationId xmlns:a16="http://schemas.microsoft.com/office/drawing/2014/main" id="{CF3952C4-2DDC-4343-8E59-3C55459EF2AD}"/>
                  </a:ext>
                </a:extLst>
              </p:cNvPr>
              <p:cNvSpPr/>
              <p:nvPr/>
            </p:nvSpPr>
            <p:spPr bwMode="auto">
              <a:xfrm>
                <a:off x="8078776" y="2897184"/>
                <a:ext cx="196535" cy="373965"/>
              </a:xfrm>
              <a:prstGeom prst="rect">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E684BC2E-1938-4164-8A4F-16F047F4A410}"/>
                  </a:ext>
                </a:extLst>
              </p:cNvPr>
              <p:cNvCxnSpPr>
                <a:cxnSpLocks/>
              </p:cNvCxnSpPr>
              <p:nvPr/>
            </p:nvCxnSpPr>
            <p:spPr>
              <a:xfrm>
                <a:off x="8130362" y="2964411"/>
                <a:ext cx="93362"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2922B01-6012-453B-948C-17BA8F8D1FFC}"/>
                  </a:ext>
                </a:extLst>
              </p:cNvPr>
              <p:cNvCxnSpPr>
                <a:cxnSpLocks/>
              </p:cNvCxnSpPr>
              <p:nvPr/>
            </p:nvCxnSpPr>
            <p:spPr>
              <a:xfrm>
                <a:off x="8122179" y="3147034"/>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7665BBC-43DD-4883-8A56-1097133B1FCF}"/>
                  </a:ext>
                </a:extLst>
              </p:cNvPr>
              <p:cNvCxnSpPr>
                <a:cxnSpLocks/>
              </p:cNvCxnSpPr>
              <p:nvPr/>
            </p:nvCxnSpPr>
            <p:spPr>
              <a:xfrm>
                <a:off x="8122179" y="3198956"/>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58" name="Cylinder 157">
              <a:extLst>
                <a:ext uri="{FF2B5EF4-FFF2-40B4-BE49-F238E27FC236}">
                  <a16:creationId xmlns:a16="http://schemas.microsoft.com/office/drawing/2014/main" id="{59E96258-FF9A-4535-A64F-A6A21E2D7068}"/>
                </a:ext>
              </a:extLst>
            </p:cNvPr>
            <p:cNvSpPr/>
            <p:nvPr/>
          </p:nvSpPr>
          <p:spPr bwMode="auto">
            <a:xfrm>
              <a:off x="980685" y="3403228"/>
              <a:ext cx="225408" cy="296133"/>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
        <p:nvSpPr>
          <p:cNvPr id="160" name="Rectangle 213">
            <a:extLst>
              <a:ext uri="{FF2B5EF4-FFF2-40B4-BE49-F238E27FC236}">
                <a16:creationId xmlns:a16="http://schemas.microsoft.com/office/drawing/2014/main" id="{22D6B4AF-D04D-4510-9877-116C678260BF}"/>
              </a:ext>
            </a:extLst>
          </p:cNvPr>
          <p:cNvSpPr/>
          <p:nvPr/>
        </p:nvSpPr>
        <p:spPr>
          <a:xfrm>
            <a:off x="2788112" y="3841475"/>
            <a:ext cx="1451217" cy="441659"/>
          </a:xfrm>
          <a:prstGeom prst="rect">
            <a:avLst/>
          </a:prstGeom>
        </p:spPr>
        <p:txBody>
          <a:bodyPr wrap="square">
            <a:spAutoFit/>
          </a:bodyPr>
          <a:lstStyle/>
          <a:p>
            <a:pPr marR="0" lvl="0" indent="0" algn="ctr" defTabSz="932597" fontAlgn="auto">
              <a:lnSpc>
                <a:spcPct val="100000"/>
              </a:lnSpc>
              <a:spcBef>
                <a:spcPts val="0"/>
              </a:spcBef>
              <a:spcAft>
                <a:spcPts val="277"/>
              </a:spcAft>
              <a:buClrTx/>
              <a:buSzTx/>
              <a:buFontTx/>
              <a:buNone/>
              <a:tabLst/>
              <a:defRPr/>
            </a:pPr>
            <a:r>
              <a:rPr lang="en-US" sz="1020" b="1" kern="0" spc="50">
                <a:solidFill>
                  <a:srgbClr val="505050"/>
                </a:solidFill>
                <a:latin typeface="Segoe UI Semibold" charset="0"/>
                <a:cs typeface="Segoe UI Semibold" charset="0"/>
              </a:rPr>
              <a:t>Azure Blob</a:t>
            </a:r>
          </a:p>
          <a:p>
            <a:pPr marL="0" marR="0" lvl="0" indent="0" algn="ctr" defTabSz="932597" rtl="0" eaLnBrk="1" fontAlgn="auto" latinLnBrk="0" hangingPunct="1">
              <a:lnSpc>
                <a:spcPct val="100000"/>
              </a:lnSpc>
              <a:spcBef>
                <a:spcPts val="0"/>
              </a:spcBef>
              <a:spcAft>
                <a:spcPts val="277"/>
              </a:spcAft>
              <a:buClrTx/>
              <a:buSzTx/>
              <a:buFontTx/>
              <a:buNone/>
              <a:tabLst/>
              <a:defRPr/>
            </a:pPr>
            <a:r>
              <a:rPr lang="en-US" sz="1000" kern="0" spc="50">
                <a:solidFill>
                  <a:srgbClr val="505050"/>
                </a:solidFill>
                <a:latin typeface="Segoe UI" panose="020B0502040204020203" pitchFamily="34" charset="0"/>
                <a:cs typeface="Segoe UI" panose="020B0502040204020203" pitchFamily="34" charset="0"/>
              </a:rPr>
              <a:t>Raw storage</a:t>
            </a:r>
          </a:p>
        </p:txBody>
      </p:sp>
      <p:sp>
        <p:nvSpPr>
          <p:cNvPr id="161" name="Rectangle 255">
            <a:extLst>
              <a:ext uri="{FF2B5EF4-FFF2-40B4-BE49-F238E27FC236}">
                <a16:creationId xmlns:a16="http://schemas.microsoft.com/office/drawing/2014/main" id="{A1FE28D0-F46C-49F3-A61E-D3E805172EA4}"/>
              </a:ext>
            </a:extLst>
          </p:cNvPr>
          <p:cNvSpPr/>
          <p:nvPr/>
        </p:nvSpPr>
        <p:spPr>
          <a:xfrm>
            <a:off x="8629259" y="3841475"/>
            <a:ext cx="1330128" cy="74943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277"/>
              </a:spcAft>
              <a:buClrTx/>
              <a:buSzTx/>
              <a:buFontTx/>
              <a:buNone/>
              <a:tabLst/>
              <a:defRPr/>
            </a:pPr>
            <a:r>
              <a:rPr lang="en-US" sz="1020" b="1" kern="0" spc="50">
                <a:solidFill>
                  <a:srgbClr val="505050"/>
                </a:solidFill>
                <a:latin typeface="Segoe UI Semibold" charset="0"/>
                <a:cs typeface="Segoe UI Semibold" charset="0"/>
              </a:rPr>
              <a:t>Cosmos DB</a:t>
            </a:r>
          </a:p>
          <a:p>
            <a:pPr marL="0" marR="0" lvl="0" indent="0" algn="ctr" defTabSz="932597" rtl="0" eaLnBrk="1" fontAlgn="auto" latinLnBrk="0" hangingPunct="1">
              <a:lnSpc>
                <a:spcPct val="100000"/>
              </a:lnSpc>
              <a:spcBef>
                <a:spcPts val="0"/>
              </a:spcBef>
              <a:spcAft>
                <a:spcPts val="408"/>
              </a:spcAft>
              <a:buClrTx/>
              <a:buSzTx/>
              <a:buFontTx/>
              <a:buNone/>
              <a:tabLst/>
              <a:defRPr/>
            </a:pPr>
            <a:r>
              <a:rPr lang="en-US" sz="1000" kern="0" spc="50">
                <a:solidFill>
                  <a:srgbClr val="505050"/>
                </a:solidFill>
                <a:latin typeface="Segoe UI" panose="020B0502040204020203" pitchFamily="34" charset="0"/>
                <a:cs typeface="Segoe UI" panose="020B0502040204020203" pitchFamily="34" charset="0"/>
              </a:rPr>
              <a:t>Contain inventory results and state changes</a:t>
            </a:r>
          </a:p>
        </p:txBody>
      </p:sp>
      <p:sp>
        <p:nvSpPr>
          <p:cNvPr id="162" name="Rectangle 161">
            <a:extLst>
              <a:ext uri="{FF2B5EF4-FFF2-40B4-BE49-F238E27FC236}">
                <a16:creationId xmlns:a16="http://schemas.microsoft.com/office/drawing/2014/main" id="{14CCCDA1-FD1A-4EFC-9915-FC47C5D3E7FD}"/>
              </a:ext>
            </a:extLst>
          </p:cNvPr>
          <p:cNvSpPr/>
          <p:nvPr/>
        </p:nvSpPr>
        <p:spPr>
          <a:xfrm>
            <a:off x="6690517" y="3791256"/>
            <a:ext cx="1343040" cy="2492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defTabSz="932597" fontAlgn="auto">
              <a:lnSpc>
                <a:spcPct val="100000"/>
              </a:lnSpc>
              <a:spcBef>
                <a:spcPts val="0"/>
              </a:spcBef>
              <a:spcAft>
                <a:spcPts val="0"/>
              </a:spcAft>
              <a:buClrTx/>
              <a:buSzTx/>
              <a:buFontTx/>
              <a:buNone/>
              <a:tabLst/>
              <a:defRPr/>
            </a:pPr>
            <a:r>
              <a:rPr lang="en-US" sz="1020" b="1" kern="0" spc="50">
                <a:solidFill>
                  <a:srgbClr val="505050"/>
                </a:solidFill>
                <a:latin typeface="Segoe UI Semibold" charset="0"/>
                <a:cs typeface="Segoe UI Semibold" charset="0"/>
              </a:rPr>
              <a:t>Azure Batch</a:t>
            </a:r>
          </a:p>
        </p:txBody>
      </p:sp>
      <p:sp>
        <p:nvSpPr>
          <p:cNvPr id="163" name="Rectangle 255">
            <a:extLst>
              <a:ext uri="{FF2B5EF4-FFF2-40B4-BE49-F238E27FC236}">
                <a16:creationId xmlns:a16="http://schemas.microsoft.com/office/drawing/2014/main" id="{2BAFEAE9-15A1-4D86-A73E-45816B34CF1E}"/>
              </a:ext>
            </a:extLst>
          </p:cNvPr>
          <p:cNvSpPr/>
          <p:nvPr/>
        </p:nvSpPr>
        <p:spPr>
          <a:xfrm>
            <a:off x="6682787" y="4821904"/>
            <a:ext cx="1358500" cy="595548"/>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277"/>
              </a:spcAft>
              <a:buClrTx/>
              <a:buSzTx/>
              <a:buFontTx/>
              <a:buNone/>
              <a:tabLst/>
              <a:defRPr/>
            </a:pPr>
            <a:r>
              <a:rPr lang="en-US" sz="1020" b="1" kern="0" spc="50">
                <a:solidFill>
                  <a:srgbClr val="505050"/>
                </a:solidFill>
                <a:latin typeface="Segoe UI Semibold" charset="0"/>
                <a:cs typeface="Segoe UI Semibold" charset="0"/>
              </a:rPr>
              <a:t>Docker Image</a:t>
            </a:r>
          </a:p>
          <a:p>
            <a:pPr marL="0" marR="0" lvl="0" indent="0" algn="ctr" defTabSz="932597" rtl="0" eaLnBrk="1" fontAlgn="auto" latinLnBrk="0" hangingPunct="1">
              <a:lnSpc>
                <a:spcPct val="100000"/>
              </a:lnSpc>
              <a:spcBef>
                <a:spcPts val="0"/>
              </a:spcBef>
              <a:spcAft>
                <a:spcPts val="408"/>
              </a:spcAft>
              <a:buClrTx/>
              <a:buSzTx/>
              <a:buFontTx/>
              <a:buNone/>
              <a:tabLst/>
              <a:defRPr/>
            </a:pPr>
            <a:r>
              <a:rPr lang="en-US" sz="1000" kern="0" spc="50">
                <a:solidFill>
                  <a:srgbClr val="505050"/>
                </a:solidFill>
                <a:latin typeface="Segoe UI" panose="020B0502040204020203" pitchFamily="34" charset="0"/>
                <a:cs typeface="Segoe UI" panose="020B0502040204020203" pitchFamily="34" charset="0"/>
              </a:rPr>
              <a:t>DNN contained in a Docker image</a:t>
            </a:r>
          </a:p>
        </p:txBody>
      </p:sp>
      <p:sp>
        <p:nvSpPr>
          <p:cNvPr id="164" name="Rectangle 255">
            <a:extLst>
              <a:ext uri="{FF2B5EF4-FFF2-40B4-BE49-F238E27FC236}">
                <a16:creationId xmlns:a16="http://schemas.microsoft.com/office/drawing/2014/main" id="{DC33DACA-6952-46E1-9B8F-00BDFED87974}"/>
              </a:ext>
            </a:extLst>
          </p:cNvPr>
          <p:cNvSpPr/>
          <p:nvPr/>
        </p:nvSpPr>
        <p:spPr>
          <a:xfrm>
            <a:off x="4777787" y="3366969"/>
            <a:ext cx="1258449" cy="249299"/>
          </a:xfrm>
          <a:prstGeom prst="rect">
            <a:avLst/>
          </a:prstGeom>
        </p:spPr>
        <p:txBody>
          <a:bodyPr wrap="square">
            <a:spAutoFit/>
          </a:bodyPr>
          <a:lstStyle/>
          <a:p>
            <a:pPr marR="0" lvl="0" indent="0" algn="ctr" defTabSz="932597" fontAlgn="auto">
              <a:lnSpc>
                <a:spcPct val="100000"/>
              </a:lnSpc>
              <a:spcBef>
                <a:spcPts val="0"/>
              </a:spcBef>
              <a:spcAft>
                <a:spcPts val="408"/>
              </a:spcAft>
              <a:buClrTx/>
              <a:buSzTx/>
              <a:buFontTx/>
              <a:buNone/>
              <a:tabLst/>
              <a:defRPr/>
            </a:pPr>
            <a:r>
              <a:rPr lang="en-US" sz="1020" b="1" kern="0" spc="50">
                <a:solidFill>
                  <a:srgbClr val="505050"/>
                </a:solidFill>
                <a:latin typeface="Segoe UI Semibold" charset="0"/>
                <a:cs typeface="Segoe UI Semibold" charset="0"/>
              </a:rPr>
              <a:t>Azure Blob</a:t>
            </a:r>
          </a:p>
        </p:txBody>
      </p:sp>
      <p:sp>
        <p:nvSpPr>
          <p:cNvPr id="165" name="Rectangle 164">
            <a:extLst>
              <a:ext uri="{FF2B5EF4-FFF2-40B4-BE49-F238E27FC236}">
                <a16:creationId xmlns:a16="http://schemas.microsoft.com/office/drawing/2014/main" id="{C13B8746-1F62-4221-9F2C-047BC07CA5A0}"/>
              </a:ext>
            </a:extLst>
          </p:cNvPr>
          <p:cNvSpPr/>
          <p:nvPr/>
        </p:nvSpPr>
        <p:spPr>
          <a:xfrm>
            <a:off x="6690517" y="2706714"/>
            <a:ext cx="1343040" cy="2492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defTabSz="932597" fontAlgn="auto">
              <a:lnSpc>
                <a:spcPct val="100000"/>
              </a:lnSpc>
              <a:spcBef>
                <a:spcPts val="0"/>
              </a:spcBef>
              <a:spcAft>
                <a:spcPts val="0"/>
              </a:spcAft>
              <a:buClrTx/>
              <a:buSzTx/>
              <a:buFontTx/>
              <a:buNone/>
              <a:tabLst/>
              <a:defRPr/>
            </a:pPr>
            <a:r>
              <a:rPr lang="en-US" sz="1020" b="1" kern="0" spc="50">
                <a:solidFill>
                  <a:srgbClr val="505050"/>
                </a:solidFill>
                <a:latin typeface="Segoe UI Semibold" charset="0"/>
                <a:cs typeface="Segoe UI Semibold" charset="0"/>
              </a:rPr>
              <a:t>Azure Functions</a:t>
            </a:r>
          </a:p>
        </p:txBody>
      </p:sp>
      <p:sp>
        <p:nvSpPr>
          <p:cNvPr id="166" name="Rectangle 255">
            <a:extLst>
              <a:ext uri="{FF2B5EF4-FFF2-40B4-BE49-F238E27FC236}">
                <a16:creationId xmlns:a16="http://schemas.microsoft.com/office/drawing/2014/main" id="{47BFFED3-495E-4080-BC35-57CFE0BE8CA3}"/>
              </a:ext>
            </a:extLst>
          </p:cNvPr>
          <p:cNvSpPr/>
          <p:nvPr/>
        </p:nvSpPr>
        <p:spPr>
          <a:xfrm>
            <a:off x="4777787" y="4487967"/>
            <a:ext cx="1258449" cy="249299"/>
          </a:xfrm>
          <a:prstGeom prst="rect">
            <a:avLst/>
          </a:prstGeom>
        </p:spPr>
        <p:txBody>
          <a:bodyPr wrap="square">
            <a:spAutoFit/>
          </a:bodyPr>
          <a:lstStyle/>
          <a:p>
            <a:pPr marR="0" lvl="0" indent="0" algn="ctr" defTabSz="932597" fontAlgn="auto">
              <a:lnSpc>
                <a:spcPct val="100000"/>
              </a:lnSpc>
              <a:spcBef>
                <a:spcPts val="0"/>
              </a:spcBef>
              <a:spcAft>
                <a:spcPts val="408"/>
              </a:spcAft>
              <a:buClrTx/>
              <a:buSzTx/>
              <a:buFontTx/>
              <a:buNone/>
              <a:tabLst/>
              <a:defRPr/>
            </a:pPr>
            <a:r>
              <a:rPr lang="en-US" sz="1020" b="1" kern="0" spc="50">
                <a:solidFill>
                  <a:srgbClr val="505050"/>
                </a:solidFill>
                <a:latin typeface="Segoe UI Semibold" charset="0"/>
                <a:cs typeface="Segoe UI Semibold" charset="0"/>
              </a:rPr>
              <a:t>Cosmos DB</a:t>
            </a:r>
          </a:p>
        </p:txBody>
      </p:sp>
      <p:grpSp>
        <p:nvGrpSpPr>
          <p:cNvPr id="167" name="Group 166">
            <a:extLst>
              <a:ext uri="{FF2B5EF4-FFF2-40B4-BE49-F238E27FC236}">
                <a16:creationId xmlns:a16="http://schemas.microsoft.com/office/drawing/2014/main" id="{6F991FD5-E951-4ECB-A930-7130687C505A}"/>
              </a:ext>
            </a:extLst>
          </p:cNvPr>
          <p:cNvGrpSpPr/>
          <p:nvPr/>
        </p:nvGrpSpPr>
        <p:grpSpPr>
          <a:xfrm>
            <a:off x="3275310" y="3362471"/>
            <a:ext cx="476820" cy="411052"/>
            <a:chOff x="2922017" y="3436258"/>
            <a:chExt cx="1405852" cy="1211942"/>
          </a:xfrm>
        </p:grpSpPr>
        <p:sp>
          <p:nvSpPr>
            <p:cNvPr id="168" name="Hexagon 167">
              <a:extLst>
                <a:ext uri="{FF2B5EF4-FFF2-40B4-BE49-F238E27FC236}">
                  <a16:creationId xmlns:a16="http://schemas.microsoft.com/office/drawing/2014/main" id="{C91DED3A-C84F-4084-8E30-69D7B65E553D}"/>
                </a:ext>
              </a:extLst>
            </p:cNvPr>
            <p:cNvSpPr/>
            <p:nvPr/>
          </p:nvSpPr>
          <p:spPr bwMode="auto">
            <a:xfrm>
              <a:off x="2922017" y="3436258"/>
              <a:ext cx="1405852" cy="1211942"/>
            </a:xfrm>
            <a:prstGeom prst="hexagon">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a:gradFill>
                  <a:gsLst>
                    <a:gs pos="0">
                      <a:srgbClr val="FFFFFF"/>
                    </a:gs>
                    <a:gs pos="100000">
                      <a:srgbClr val="FFFFFF"/>
                    </a:gs>
                  </a:gsLst>
                  <a:lin ang="5400000" scaled="0"/>
                </a:gradFill>
                <a:ea typeface="Segoe UI" pitchFamily="34" charset="0"/>
                <a:cs typeface="Segoe UI" pitchFamily="34" charset="0"/>
              </a:endParaRPr>
            </a:p>
          </p:txBody>
        </p:sp>
        <p:grpSp>
          <p:nvGrpSpPr>
            <p:cNvPr id="169" name="Group 168">
              <a:extLst>
                <a:ext uri="{FF2B5EF4-FFF2-40B4-BE49-F238E27FC236}">
                  <a16:creationId xmlns:a16="http://schemas.microsoft.com/office/drawing/2014/main" id="{904AED88-2A66-4072-92A1-0A8E7D939B0E}"/>
                </a:ext>
              </a:extLst>
            </p:cNvPr>
            <p:cNvGrpSpPr/>
            <p:nvPr/>
          </p:nvGrpSpPr>
          <p:grpSpPr>
            <a:xfrm flipH="1">
              <a:off x="3278165" y="3687836"/>
              <a:ext cx="693555" cy="708785"/>
              <a:chOff x="590959" y="3692672"/>
              <a:chExt cx="693555" cy="708785"/>
            </a:xfrm>
          </p:grpSpPr>
          <p:sp>
            <p:nvSpPr>
              <p:cNvPr id="170" name="Snip Single Corner Rectangle 26">
                <a:extLst>
                  <a:ext uri="{FF2B5EF4-FFF2-40B4-BE49-F238E27FC236}">
                    <a16:creationId xmlns:a16="http://schemas.microsoft.com/office/drawing/2014/main" id="{D5917F85-5ABC-4163-9159-68C4E503A9C7}"/>
                  </a:ext>
                </a:extLst>
              </p:cNvPr>
              <p:cNvSpPr/>
              <p:nvPr/>
            </p:nvSpPr>
            <p:spPr bwMode="auto">
              <a:xfrm flipH="1">
                <a:off x="590959" y="3692672"/>
                <a:ext cx="693555" cy="708785"/>
              </a:xfrm>
              <a:prstGeom prst="snip1Rect">
                <a:avLst>
                  <a:gd name="adj" fmla="val 28736"/>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2"/>
                    </a:solidFill>
                    <a:latin typeface="Segoe UI" panose="020B0502040204020203" pitchFamily="34" charset="0"/>
                    <a:ea typeface="Segoe UI" panose="020B0502040204020203" pitchFamily="34" charset="0"/>
                    <a:cs typeface="Segoe UI" panose="020B0502040204020203" pitchFamily="34" charset="0"/>
                  </a:rPr>
                  <a:t>10</a:t>
                </a:r>
                <a:br>
                  <a:rPr lang="en-US" sz="700">
                    <a:solidFill>
                      <a:schemeClr val="tx2"/>
                    </a:solidFill>
                    <a:latin typeface="Segoe UI" panose="020B0502040204020203" pitchFamily="34" charset="0"/>
                    <a:ea typeface="Segoe UI" panose="020B0502040204020203" pitchFamily="34" charset="0"/>
                    <a:cs typeface="Segoe UI" panose="020B0502040204020203" pitchFamily="34" charset="0"/>
                  </a:rPr>
                </a:br>
                <a:r>
                  <a:rPr lang="en-US" sz="700">
                    <a:solidFill>
                      <a:schemeClr val="tx2"/>
                    </a:solidFill>
                    <a:latin typeface="Segoe UI" panose="020B0502040204020203" pitchFamily="34" charset="0"/>
                    <a:ea typeface="Segoe UI" panose="020B0502040204020203" pitchFamily="34" charset="0"/>
                    <a:cs typeface="Segoe UI" panose="020B0502040204020203" pitchFamily="34" charset="0"/>
                  </a:rPr>
                  <a:t>01</a:t>
                </a:r>
              </a:p>
            </p:txBody>
          </p:sp>
          <p:sp>
            <p:nvSpPr>
              <p:cNvPr id="171" name="Triangle 27">
                <a:extLst>
                  <a:ext uri="{FF2B5EF4-FFF2-40B4-BE49-F238E27FC236}">
                    <a16:creationId xmlns:a16="http://schemas.microsoft.com/office/drawing/2014/main" id="{0C8911E3-9722-4911-B40D-67F7B33D9A6A}"/>
                  </a:ext>
                </a:extLst>
              </p:cNvPr>
              <p:cNvSpPr/>
              <p:nvPr/>
            </p:nvSpPr>
            <p:spPr bwMode="auto">
              <a:xfrm rot="8100000">
                <a:off x="605734" y="3761863"/>
                <a:ext cx="275229" cy="116186"/>
              </a:xfrm>
              <a:prstGeom prst="triangl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2655913E-77ED-4B15-9547-BF67A58EF5B0}"/>
              </a:ext>
            </a:extLst>
          </p:cNvPr>
          <p:cNvGrpSpPr/>
          <p:nvPr/>
        </p:nvGrpSpPr>
        <p:grpSpPr>
          <a:xfrm>
            <a:off x="5168601" y="2937819"/>
            <a:ext cx="476820" cy="411052"/>
            <a:chOff x="2922017" y="3436258"/>
            <a:chExt cx="1405852" cy="1211942"/>
          </a:xfrm>
        </p:grpSpPr>
        <p:sp>
          <p:nvSpPr>
            <p:cNvPr id="173" name="Hexagon 172">
              <a:extLst>
                <a:ext uri="{FF2B5EF4-FFF2-40B4-BE49-F238E27FC236}">
                  <a16:creationId xmlns:a16="http://schemas.microsoft.com/office/drawing/2014/main" id="{A90B1BCF-F542-41AE-8BC4-77C066025B70}"/>
                </a:ext>
              </a:extLst>
            </p:cNvPr>
            <p:cNvSpPr/>
            <p:nvPr/>
          </p:nvSpPr>
          <p:spPr bwMode="auto">
            <a:xfrm>
              <a:off x="2922017" y="3436258"/>
              <a:ext cx="1405852" cy="1211942"/>
            </a:xfrm>
            <a:prstGeom prst="hexagon">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a:gradFill>
                  <a:gsLst>
                    <a:gs pos="0">
                      <a:srgbClr val="FFFFFF"/>
                    </a:gs>
                    <a:gs pos="100000">
                      <a:srgbClr val="FFFFFF"/>
                    </a:gs>
                  </a:gsLst>
                  <a:lin ang="5400000" scaled="0"/>
                </a:gradFill>
                <a:ea typeface="Segoe UI" pitchFamily="34" charset="0"/>
                <a:cs typeface="Segoe UI" pitchFamily="34" charset="0"/>
              </a:endParaRPr>
            </a:p>
          </p:txBody>
        </p:sp>
        <p:grpSp>
          <p:nvGrpSpPr>
            <p:cNvPr id="174" name="Group 173">
              <a:extLst>
                <a:ext uri="{FF2B5EF4-FFF2-40B4-BE49-F238E27FC236}">
                  <a16:creationId xmlns:a16="http://schemas.microsoft.com/office/drawing/2014/main" id="{787482FB-EA98-44A9-A5B6-5441F97FDAF8}"/>
                </a:ext>
              </a:extLst>
            </p:cNvPr>
            <p:cNvGrpSpPr/>
            <p:nvPr/>
          </p:nvGrpSpPr>
          <p:grpSpPr>
            <a:xfrm flipH="1">
              <a:off x="3386123" y="3687836"/>
              <a:ext cx="585597" cy="708785"/>
              <a:chOff x="590959" y="3692672"/>
              <a:chExt cx="585597" cy="708785"/>
            </a:xfrm>
          </p:grpSpPr>
          <p:sp>
            <p:nvSpPr>
              <p:cNvPr id="175" name="Snip Single Corner Rectangle 26">
                <a:extLst>
                  <a:ext uri="{FF2B5EF4-FFF2-40B4-BE49-F238E27FC236}">
                    <a16:creationId xmlns:a16="http://schemas.microsoft.com/office/drawing/2014/main" id="{D003B0E5-83CC-4850-9011-323CD0EAD979}"/>
                  </a:ext>
                </a:extLst>
              </p:cNvPr>
              <p:cNvSpPr/>
              <p:nvPr/>
            </p:nvSpPr>
            <p:spPr bwMode="auto">
              <a:xfrm flipH="1">
                <a:off x="590959" y="3692672"/>
                <a:ext cx="585597" cy="708785"/>
              </a:xfrm>
              <a:prstGeom prst="snip1Rect">
                <a:avLst>
                  <a:gd name="adj" fmla="val 28736"/>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2"/>
                    </a:solidFill>
                    <a:latin typeface="Segoe UI" panose="020B0502040204020203" pitchFamily="34" charset="0"/>
                    <a:ea typeface="Segoe UI" panose="020B0502040204020203" pitchFamily="34" charset="0"/>
                    <a:cs typeface="Segoe UI" panose="020B0502040204020203" pitchFamily="34" charset="0"/>
                  </a:rPr>
                  <a:t>10</a:t>
                </a:r>
                <a:br>
                  <a:rPr lang="en-US" sz="700">
                    <a:solidFill>
                      <a:schemeClr val="tx2"/>
                    </a:solidFill>
                    <a:latin typeface="Segoe UI" panose="020B0502040204020203" pitchFamily="34" charset="0"/>
                    <a:ea typeface="Segoe UI" panose="020B0502040204020203" pitchFamily="34" charset="0"/>
                    <a:cs typeface="Segoe UI" panose="020B0502040204020203" pitchFamily="34" charset="0"/>
                  </a:rPr>
                </a:br>
                <a:r>
                  <a:rPr lang="en-US" sz="700">
                    <a:solidFill>
                      <a:schemeClr val="tx2"/>
                    </a:solidFill>
                    <a:latin typeface="Segoe UI" panose="020B0502040204020203" pitchFamily="34" charset="0"/>
                    <a:ea typeface="Segoe UI" panose="020B0502040204020203" pitchFamily="34" charset="0"/>
                    <a:cs typeface="Segoe UI" panose="020B0502040204020203" pitchFamily="34" charset="0"/>
                  </a:rPr>
                  <a:t>01</a:t>
                </a:r>
              </a:p>
            </p:txBody>
          </p:sp>
          <p:sp>
            <p:nvSpPr>
              <p:cNvPr id="176" name="Triangle 27">
                <a:extLst>
                  <a:ext uri="{FF2B5EF4-FFF2-40B4-BE49-F238E27FC236}">
                    <a16:creationId xmlns:a16="http://schemas.microsoft.com/office/drawing/2014/main" id="{B40D336E-9E66-4E9A-B2FA-5D3EDD4DD51B}"/>
                  </a:ext>
                </a:extLst>
              </p:cNvPr>
              <p:cNvSpPr/>
              <p:nvPr/>
            </p:nvSpPr>
            <p:spPr bwMode="auto">
              <a:xfrm rot="8100000">
                <a:off x="605734" y="3761863"/>
                <a:ext cx="275229" cy="116186"/>
              </a:xfrm>
              <a:prstGeom prst="triangl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0727F085-234A-4DAC-997C-D5FD61B0817B}"/>
              </a:ext>
            </a:extLst>
          </p:cNvPr>
          <p:cNvGrpSpPr/>
          <p:nvPr/>
        </p:nvGrpSpPr>
        <p:grpSpPr>
          <a:xfrm>
            <a:off x="5235597" y="4012589"/>
            <a:ext cx="342829" cy="450396"/>
            <a:chOff x="5359862" y="5432075"/>
            <a:chExt cx="342829" cy="450396"/>
          </a:xfrm>
        </p:grpSpPr>
        <p:sp>
          <p:nvSpPr>
            <p:cNvPr id="191" name="Cylinder 190">
              <a:extLst>
                <a:ext uri="{FF2B5EF4-FFF2-40B4-BE49-F238E27FC236}">
                  <a16:creationId xmlns:a16="http://schemas.microsoft.com/office/drawing/2014/main" id="{D5179C2B-7D04-4F50-89AC-79AD8F838057}"/>
                </a:ext>
              </a:extLst>
            </p:cNvPr>
            <p:cNvSpPr/>
            <p:nvPr/>
          </p:nvSpPr>
          <p:spPr bwMode="auto">
            <a:xfrm>
              <a:off x="5359862" y="5432075"/>
              <a:ext cx="342829" cy="450396"/>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7" name="Double Brace 6">
              <a:extLst>
                <a:ext uri="{FF2B5EF4-FFF2-40B4-BE49-F238E27FC236}">
                  <a16:creationId xmlns:a16="http://schemas.microsoft.com/office/drawing/2014/main" id="{65B57E96-24E9-4F6A-9202-0EDCC1A9BA7E}"/>
                </a:ext>
              </a:extLst>
            </p:cNvPr>
            <p:cNvSpPr/>
            <p:nvPr/>
          </p:nvSpPr>
          <p:spPr>
            <a:xfrm>
              <a:off x="5456237" y="5630862"/>
              <a:ext cx="152400" cy="152400"/>
            </a:xfrm>
            <a:prstGeom prst="bracePair">
              <a:avLst>
                <a:gd name="adj" fmla="val 1369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AC91AA4A-372E-40AE-B2DE-ACDEE95B736C}"/>
              </a:ext>
            </a:extLst>
          </p:cNvPr>
          <p:cNvGrpSpPr/>
          <p:nvPr/>
        </p:nvGrpSpPr>
        <p:grpSpPr>
          <a:xfrm>
            <a:off x="9122909" y="3344731"/>
            <a:ext cx="342829" cy="450396"/>
            <a:chOff x="5359862" y="5432075"/>
            <a:chExt cx="342829" cy="450396"/>
          </a:xfrm>
        </p:grpSpPr>
        <p:sp>
          <p:nvSpPr>
            <p:cNvPr id="193" name="Cylinder 192">
              <a:extLst>
                <a:ext uri="{FF2B5EF4-FFF2-40B4-BE49-F238E27FC236}">
                  <a16:creationId xmlns:a16="http://schemas.microsoft.com/office/drawing/2014/main" id="{CD1DDBEC-25BE-457C-8CE3-F9D527DB5E07}"/>
                </a:ext>
              </a:extLst>
            </p:cNvPr>
            <p:cNvSpPr/>
            <p:nvPr/>
          </p:nvSpPr>
          <p:spPr bwMode="auto">
            <a:xfrm>
              <a:off x="5359862" y="5432075"/>
              <a:ext cx="342829" cy="450396"/>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94" name="Double Brace 193">
              <a:extLst>
                <a:ext uri="{FF2B5EF4-FFF2-40B4-BE49-F238E27FC236}">
                  <a16:creationId xmlns:a16="http://schemas.microsoft.com/office/drawing/2014/main" id="{6D0033D4-8534-469F-A789-666DE230225D}"/>
                </a:ext>
              </a:extLst>
            </p:cNvPr>
            <p:cNvSpPr/>
            <p:nvPr/>
          </p:nvSpPr>
          <p:spPr>
            <a:xfrm>
              <a:off x="5456237" y="5630862"/>
              <a:ext cx="152400" cy="152400"/>
            </a:xfrm>
            <a:prstGeom prst="bracePair">
              <a:avLst>
                <a:gd name="adj" fmla="val 1369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0BCA683-9659-4EEB-86DF-D592A6E3CD7F}"/>
              </a:ext>
            </a:extLst>
          </p:cNvPr>
          <p:cNvGrpSpPr/>
          <p:nvPr/>
        </p:nvGrpSpPr>
        <p:grpSpPr>
          <a:xfrm>
            <a:off x="7115716" y="2279317"/>
            <a:ext cx="492643" cy="363201"/>
            <a:chOff x="7736201" y="5402766"/>
            <a:chExt cx="648800" cy="478328"/>
          </a:xfrm>
        </p:grpSpPr>
        <p:sp>
          <p:nvSpPr>
            <p:cNvPr id="198" name="Freeform: Shape 197">
              <a:extLst>
                <a:ext uri="{FF2B5EF4-FFF2-40B4-BE49-F238E27FC236}">
                  <a16:creationId xmlns:a16="http://schemas.microsoft.com/office/drawing/2014/main" id="{A89EDAEE-5A00-441C-9D3B-2D73DEEC1394}"/>
                </a:ext>
              </a:extLst>
            </p:cNvPr>
            <p:cNvSpPr/>
            <p:nvPr/>
          </p:nvSpPr>
          <p:spPr bwMode="auto">
            <a:xfrm flipH="1">
              <a:off x="7909541" y="5402766"/>
              <a:ext cx="328750" cy="478328"/>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Diamond 8">
              <a:extLst>
                <a:ext uri="{FF2B5EF4-FFF2-40B4-BE49-F238E27FC236}">
                  <a16:creationId xmlns:a16="http://schemas.microsoft.com/office/drawing/2014/main" id="{B12F8AA7-C1D1-494D-95FE-87BA6BF1EE46}"/>
                </a:ext>
              </a:extLst>
            </p:cNvPr>
            <p:cNvSpPr/>
            <p:nvPr/>
          </p:nvSpPr>
          <p:spPr bwMode="auto">
            <a:xfrm>
              <a:off x="7736201" y="5456868"/>
              <a:ext cx="146710" cy="293420"/>
            </a:xfrm>
            <a:custGeom>
              <a:avLst/>
              <a:gdLst>
                <a:gd name="connsiteX0" fmla="*/ 0 w 555032"/>
                <a:gd name="connsiteY0" fmla="*/ 277516 h 555032"/>
                <a:gd name="connsiteX1" fmla="*/ 277516 w 555032"/>
                <a:gd name="connsiteY1" fmla="*/ 0 h 555032"/>
                <a:gd name="connsiteX2" fmla="*/ 555032 w 555032"/>
                <a:gd name="connsiteY2" fmla="*/ 277516 h 555032"/>
                <a:gd name="connsiteX3" fmla="*/ 277516 w 555032"/>
                <a:gd name="connsiteY3" fmla="*/ 555032 h 555032"/>
                <a:gd name="connsiteX4" fmla="*/ 0 w 555032"/>
                <a:gd name="connsiteY4" fmla="*/ 277516 h 555032"/>
                <a:gd name="connsiteX0" fmla="*/ 555032 w 646472"/>
                <a:gd name="connsiteY0" fmla="*/ 277516 h 555032"/>
                <a:gd name="connsiteX1" fmla="*/ 277516 w 646472"/>
                <a:gd name="connsiteY1" fmla="*/ 555032 h 555032"/>
                <a:gd name="connsiteX2" fmla="*/ 0 w 646472"/>
                <a:gd name="connsiteY2" fmla="*/ 277516 h 555032"/>
                <a:gd name="connsiteX3" fmla="*/ 277516 w 646472"/>
                <a:gd name="connsiteY3" fmla="*/ 0 h 555032"/>
                <a:gd name="connsiteX4" fmla="*/ 646472 w 646472"/>
                <a:gd name="connsiteY4" fmla="*/ 368956 h 555032"/>
                <a:gd name="connsiteX0" fmla="*/ 277516 w 646472"/>
                <a:gd name="connsiteY0" fmla="*/ 555032 h 555032"/>
                <a:gd name="connsiteX1" fmla="*/ 0 w 646472"/>
                <a:gd name="connsiteY1" fmla="*/ 277516 h 555032"/>
                <a:gd name="connsiteX2" fmla="*/ 277516 w 646472"/>
                <a:gd name="connsiteY2" fmla="*/ 0 h 555032"/>
                <a:gd name="connsiteX3" fmla="*/ 646472 w 646472"/>
                <a:gd name="connsiteY3" fmla="*/ 368956 h 555032"/>
                <a:gd name="connsiteX0" fmla="*/ 277516 w 277516"/>
                <a:gd name="connsiteY0" fmla="*/ 555032 h 555032"/>
                <a:gd name="connsiteX1" fmla="*/ 0 w 277516"/>
                <a:gd name="connsiteY1" fmla="*/ 277516 h 555032"/>
                <a:gd name="connsiteX2" fmla="*/ 277516 w 277516"/>
                <a:gd name="connsiteY2" fmla="*/ 0 h 555032"/>
              </a:gdLst>
              <a:ahLst/>
              <a:cxnLst>
                <a:cxn ang="0">
                  <a:pos x="connsiteX0" y="connsiteY0"/>
                </a:cxn>
                <a:cxn ang="0">
                  <a:pos x="connsiteX1" y="connsiteY1"/>
                </a:cxn>
                <a:cxn ang="0">
                  <a:pos x="connsiteX2" y="connsiteY2"/>
                </a:cxn>
              </a:cxnLst>
              <a:rect l="l" t="t" r="r" b="b"/>
              <a:pathLst>
                <a:path w="277516" h="555032">
                  <a:moveTo>
                    <a:pt x="277516" y="555032"/>
                  </a:moveTo>
                  <a:lnTo>
                    <a:pt x="0" y="277516"/>
                  </a:lnTo>
                  <a:lnTo>
                    <a:pt x="277516"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9" name="Diamond 8">
              <a:extLst>
                <a:ext uri="{FF2B5EF4-FFF2-40B4-BE49-F238E27FC236}">
                  <a16:creationId xmlns:a16="http://schemas.microsoft.com/office/drawing/2014/main" id="{4762ED6C-BAA1-4AEC-8EA6-B0625181FC54}"/>
                </a:ext>
              </a:extLst>
            </p:cNvPr>
            <p:cNvSpPr/>
            <p:nvPr/>
          </p:nvSpPr>
          <p:spPr bwMode="auto">
            <a:xfrm flipH="1">
              <a:off x="8238291" y="5456868"/>
              <a:ext cx="146710" cy="293420"/>
            </a:xfrm>
            <a:custGeom>
              <a:avLst/>
              <a:gdLst>
                <a:gd name="connsiteX0" fmla="*/ 0 w 555032"/>
                <a:gd name="connsiteY0" fmla="*/ 277516 h 555032"/>
                <a:gd name="connsiteX1" fmla="*/ 277516 w 555032"/>
                <a:gd name="connsiteY1" fmla="*/ 0 h 555032"/>
                <a:gd name="connsiteX2" fmla="*/ 555032 w 555032"/>
                <a:gd name="connsiteY2" fmla="*/ 277516 h 555032"/>
                <a:gd name="connsiteX3" fmla="*/ 277516 w 555032"/>
                <a:gd name="connsiteY3" fmla="*/ 555032 h 555032"/>
                <a:gd name="connsiteX4" fmla="*/ 0 w 555032"/>
                <a:gd name="connsiteY4" fmla="*/ 277516 h 555032"/>
                <a:gd name="connsiteX0" fmla="*/ 555032 w 646472"/>
                <a:gd name="connsiteY0" fmla="*/ 277516 h 555032"/>
                <a:gd name="connsiteX1" fmla="*/ 277516 w 646472"/>
                <a:gd name="connsiteY1" fmla="*/ 555032 h 555032"/>
                <a:gd name="connsiteX2" fmla="*/ 0 w 646472"/>
                <a:gd name="connsiteY2" fmla="*/ 277516 h 555032"/>
                <a:gd name="connsiteX3" fmla="*/ 277516 w 646472"/>
                <a:gd name="connsiteY3" fmla="*/ 0 h 555032"/>
                <a:gd name="connsiteX4" fmla="*/ 646472 w 646472"/>
                <a:gd name="connsiteY4" fmla="*/ 368956 h 555032"/>
                <a:gd name="connsiteX0" fmla="*/ 277516 w 646472"/>
                <a:gd name="connsiteY0" fmla="*/ 555032 h 555032"/>
                <a:gd name="connsiteX1" fmla="*/ 0 w 646472"/>
                <a:gd name="connsiteY1" fmla="*/ 277516 h 555032"/>
                <a:gd name="connsiteX2" fmla="*/ 277516 w 646472"/>
                <a:gd name="connsiteY2" fmla="*/ 0 h 555032"/>
                <a:gd name="connsiteX3" fmla="*/ 646472 w 646472"/>
                <a:gd name="connsiteY3" fmla="*/ 368956 h 555032"/>
                <a:gd name="connsiteX0" fmla="*/ 277516 w 277516"/>
                <a:gd name="connsiteY0" fmla="*/ 555032 h 555032"/>
                <a:gd name="connsiteX1" fmla="*/ 0 w 277516"/>
                <a:gd name="connsiteY1" fmla="*/ 277516 h 555032"/>
                <a:gd name="connsiteX2" fmla="*/ 277516 w 277516"/>
                <a:gd name="connsiteY2" fmla="*/ 0 h 555032"/>
              </a:gdLst>
              <a:ahLst/>
              <a:cxnLst>
                <a:cxn ang="0">
                  <a:pos x="connsiteX0" y="connsiteY0"/>
                </a:cxn>
                <a:cxn ang="0">
                  <a:pos x="connsiteX1" y="connsiteY1"/>
                </a:cxn>
                <a:cxn ang="0">
                  <a:pos x="connsiteX2" y="connsiteY2"/>
                </a:cxn>
              </a:cxnLst>
              <a:rect l="l" t="t" r="r" b="b"/>
              <a:pathLst>
                <a:path w="277516" h="555032">
                  <a:moveTo>
                    <a:pt x="277516" y="555032"/>
                  </a:moveTo>
                  <a:lnTo>
                    <a:pt x="0" y="277516"/>
                  </a:lnTo>
                  <a:lnTo>
                    <a:pt x="277516"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9" name="Group 3088">
            <a:extLst>
              <a:ext uri="{FF2B5EF4-FFF2-40B4-BE49-F238E27FC236}">
                <a16:creationId xmlns:a16="http://schemas.microsoft.com/office/drawing/2014/main" id="{499D91D1-FC9B-4F74-96D4-1E75AD063EFC}"/>
              </a:ext>
            </a:extLst>
          </p:cNvPr>
          <p:cNvGrpSpPr/>
          <p:nvPr/>
        </p:nvGrpSpPr>
        <p:grpSpPr>
          <a:xfrm>
            <a:off x="7066422" y="4397513"/>
            <a:ext cx="591230" cy="378232"/>
            <a:chOff x="6723075" y="2366625"/>
            <a:chExt cx="727075" cy="465138"/>
          </a:xfrm>
        </p:grpSpPr>
        <p:sp>
          <p:nvSpPr>
            <p:cNvPr id="15" name="Freeform 6">
              <a:extLst>
                <a:ext uri="{FF2B5EF4-FFF2-40B4-BE49-F238E27FC236}">
                  <a16:creationId xmlns:a16="http://schemas.microsoft.com/office/drawing/2014/main" id="{64D3C616-2CB9-4133-BD89-F05ACFA4EF5E}"/>
                </a:ext>
              </a:extLst>
            </p:cNvPr>
            <p:cNvSpPr>
              <a:spLocks/>
            </p:cNvSpPr>
            <p:nvPr/>
          </p:nvSpPr>
          <p:spPr bwMode="auto">
            <a:xfrm>
              <a:off x="6924688" y="2698413"/>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9">
              <a:extLst>
                <a:ext uri="{FF2B5EF4-FFF2-40B4-BE49-F238E27FC236}">
                  <a16:creationId xmlns:a16="http://schemas.microsoft.com/office/drawing/2014/main" id="{D2B0AFD2-C9BA-48D0-8D44-6DEE87A12F8E}"/>
                </a:ext>
              </a:extLst>
            </p:cNvPr>
            <p:cNvSpPr>
              <a:spLocks noChangeArrowheads="1"/>
            </p:cNvSpPr>
            <p:nvPr/>
          </p:nvSpPr>
          <p:spPr bwMode="auto">
            <a:xfrm>
              <a:off x="70501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a:extLst>
                <a:ext uri="{FF2B5EF4-FFF2-40B4-BE49-F238E27FC236}">
                  <a16:creationId xmlns:a16="http://schemas.microsoft.com/office/drawing/2014/main" id="{D2C45838-B37F-4C27-9941-8BD767B7F882}"/>
                </a:ext>
              </a:extLst>
            </p:cNvPr>
            <p:cNvSpPr>
              <a:spLocks noChangeArrowheads="1"/>
            </p:cNvSpPr>
            <p:nvPr/>
          </p:nvSpPr>
          <p:spPr bwMode="auto">
            <a:xfrm>
              <a:off x="70405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a:extLst>
                <a:ext uri="{FF2B5EF4-FFF2-40B4-BE49-F238E27FC236}">
                  <a16:creationId xmlns:a16="http://schemas.microsoft.com/office/drawing/2014/main" id="{19A49D48-36B1-49D0-9D45-3EB38E0869C3}"/>
                </a:ext>
              </a:extLst>
            </p:cNvPr>
            <p:cNvSpPr>
              <a:spLocks noChangeArrowheads="1"/>
            </p:cNvSpPr>
            <p:nvPr/>
          </p:nvSpPr>
          <p:spPr bwMode="auto">
            <a:xfrm>
              <a:off x="70691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a:extLst>
                <a:ext uri="{FF2B5EF4-FFF2-40B4-BE49-F238E27FC236}">
                  <a16:creationId xmlns:a16="http://schemas.microsoft.com/office/drawing/2014/main" id="{E62433C2-6EB2-41AB-8858-03719155E96C}"/>
                </a:ext>
              </a:extLst>
            </p:cNvPr>
            <p:cNvSpPr>
              <a:spLocks noChangeArrowheads="1"/>
            </p:cNvSpPr>
            <p:nvPr/>
          </p:nvSpPr>
          <p:spPr bwMode="auto">
            <a:xfrm>
              <a:off x="703105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a:extLst>
                <a:ext uri="{FF2B5EF4-FFF2-40B4-BE49-F238E27FC236}">
                  <a16:creationId xmlns:a16="http://schemas.microsoft.com/office/drawing/2014/main" id="{E6FBA4A7-CC92-4A19-BE86-395DD607D79F}"/>
                </a:ext>
              </a:extLst>
            </p:cNvPr>
            <p:cNvSpPr>
              <a:spLocks noChangeArrowheads="1"/>
            </p:cNvSpPr>
            <p:nvPr/>
          </p:nvSpPr>
          <p:spPr bwMode="auto">
            <a:xfrm>
              <a:off x="70596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a:extLst>
                <a:ext uri="{FF2B5EF4-FFF2-40B4-BE49-F238E27FC236}">
                  <a16:creationId xmlns:a16="http://schemas.microsoft.com/office/drawing/2014/main" id="{8996075D-5AED-478E-93E6-776C55F7F200}"/>
                </a:ext>
              </a:extLst>
            </p:cNvPr>
            <p:cNvSpPr>
              <a:spLocks noChangeArrowheads="1"/>
            </p:cNvSpPr>
            <p:nvPr/>
          </p:nvSpPr>
          <p:spPr bwMode="auto">
            <a:xfrm>
              <a:off x="7078675"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a:extLst>
                <a:ext uri="{FF2B5EF4-FFF2-40B4-BE49-F238E27FC236}">
                  <a16:creationId xmlns:a16="http://schemas.microsoft.com/office/drawing/2014/main" id="{97DF7BE3-C372-40A0-AC12-6E170F7A374D}"/>
                </a:ext>
              </a:extLst>
            </p:cNvPr>
            <p:cNvSpPr>
              <a:spLocks noChangeArrowheads="1"/>
            </p:cNvSpPr>
            <p:nvPr/>
          </p:nvSpPr>
          <p:spPr bwMode="auto">
            <a:xfrm>
              <a:off x="70596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a:extLst>
                <a:ext uri="{FF2B5EF4-FFF2-40B4-BE49-F238E27FC236}">
                  <a16:creationId xmlns:a16="http://schemas.microsoft.com/office/drawing/2014/main" id="{B86B711F-77FE-4BCD-8252-EC8987A70C53}"/>
                </a:ext>
              </a:extLst>
            </p:cNvPr>
            <p:cNvSpPr>
              <a:spLocks noChangeArrowheads="1"/>
            </p:cNvSpPr>
            <p:nvPr/>
          </p:nvSpPr>
          <p:spPr bwMode="auto">
            <a:xfrm>
              <a:off x="69754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7">
              <a:extLst>
                <a:ext uri="{FF2B5EF4-FFF2-40B4-BE49-F238E27FC236}">
                  <a16:creationId xmlns:a16="http://schemas.microsoft.com/office/drawing/2014/main" id="{9A1C33CE-581C-4761-A079-1686F17199B6}"/>
                </a:ext>
              </a:extLst>
            </p:cNvPr>
            <p:cNvSpPr>
              <a:spLocks noChangeArrowheads="1"/>
            </p:cNvSpPr>
            <p:nvPr/>
          </p:nvSpPr>
          <p:spPr bwMode="auto">
            <a:xfrm>
              <a:off x="69866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8">
              <a:extLst>
                <a:ext uri="{FF2B5EF4-FFF2-40B4-BE49-F238E27FC236}">
                  <a16:creationId xmlns:a16="http://schemas.microsoft.com/office/drawing/2014/main" id="{296CDA56-2FFB-44BD-88C2-57AEC1B6CE38}"/>
                </a:ext>
              </a:extLst>
            </p:cNvPr>
            <p:cNvSpPr>
              <a:spLocks noChangeArrowheads="1"/>
            </p:cNvSpPr>
            <p:nvPr/>
          </p:nvSpPr>
          <p:spPr bwMode="auto">
            <a:xfrm>
              <a:off x="69961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9">
              <a:extLst>
                <a:ext uri="{FF2B5EF4-FFF2-40B4-BE49-F238E27FC236}">
                  <a16:creationId xmlns:a16="http://schemas.microsoft.com/office/drawing/2014/main" id="{2A9E1F5D-B0B0-4B1B-A9EB-4409065690B1}"/>
                </a:ext>
              </a:extLst>
            </p:cNvPr>
            <p:cNvSpPr>
              <a:spLocks noChangeArrowheads="1"/>
            </p:cNvSpPr>
            <p:nvPr/>
          </p:nvSpPr>
          <p:spPr bwMode="auto">
            <a:xfrm>
              <a:off x="70691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0">
              <a:extLst>
                <a:ext uri="{FF2B5EF4-FFF2-40B4-BE49-F238E27FC236}">
                  <a16:creationId xmlns:a16="http://schemas.microsoft.com/office/drawing/2014/main" id="{13DA4DCF-C688-4C1B-90F5-D838272FD302}"/>
                </a:ext>
              </a:extLst>
            </p:cNvPr>
            <p:cNvSpPr>
              <a:spLocks noChangeArrowheads="1"/>
            </p:cNvSpPr>
            <p:nvPr/>
          </p:nvSpPr>
          <p:spPr bwMode="auto">
            <a:xfrm>
              <a:off x="7078675"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1">
              <a:extLst>
                <a:ext uri="{FF2B5EF4-FFF2-40B4-BE49-F238E27FC236}">
                  <a16:creationId xmlns:a16="http://schemas.microsoft.com/office/drawing/2014/main" id="{0C6CF90B-44BB-4DA0-B927-4DDD82FCBCAB}"/>
                </a:ext>
              </a:extLst>
            </p:cNvPr>
            <p:cNvSpPr>
              <a:spLocks noChangeArrowheads="1"/>
            </p:cNvSpPr>
            <p:nvPr/>
          </p:nvSpPr>
          <p:spPr bwMode="auto">
            <a:xfrm>
              <a:off x="6965963"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2">
              <a:extLst>
                <a:ext uri="{FF2B5EF4-FFF2-40B4-BE49-F238E27FC236}">
                  <a16:creationId xmlns:a16="http://schemas.microsoft.com/office/drawing/2014/main" id="{255DE5D8-05B3-48E3-BABA-8950CBB8B928}"/>
                </a:ext>
              </a:extLst>
            </p:cNvPr>
            <p:cNvSpPr>
              <a:spLocks noChangeArrowheads="1"/>
            </p:cNvSpPr>
            <p:nvPr/>
          </p:nvSpPr>
          <p:spPr bwMode="auto">
            <a:xfrm>
              <a:off x="69564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3">
              <a:extLst>
                <a:ext uri="{FF2B5EF4-FFF2-40B4-BE49-F238E27FC236}">
                  <a16:creationId xmlns:a16="http://schemas.microsoft.com/office/drawing/2014/main" id="{F71461E5-CEFA-4DD3-982E-F783D38791E4}"/>
                </a:ext>
              </a:extLst>
            </p:cNvPr>
            <p:cNvSpPr>
              <a:spLocks noChangeArrowheads="1"/>
            </p:cNvSpPr>
            <p:nvPr/>
          </p:nvSpPr>
          <p:spPr bwMode="auto">
            <a:xfrm>
              <a:off x="704057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4">
              <a:extLst>
                <a:ext uri="{FF2B5EF4-FFF2-40B4-BE49-F238E27FC236}">
                  <a16:creationId xmlns:a16="http://schemas.microsoft.com/office/drawing/2014/main" id="{90B3E5D3-DF41-4A8B-8554-B99958EA674A}"/>
                </a:ext>
              </a:extLst>
            </p:cNvPr>
            <p:cNvSpPr>
              <a:spLocks noChangeArrowheads="1"/>
            </p:cNvSpPr>
            <p:nvPr/>
          </p:nvSpPr>
          <p:spPr bwMode="auto">
            <a:xfrm>
              <a:off x="71326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5">
              <a:extLst>
                <a:ext uri="{FF2B5EF4-FFF2-40B4-BE49-F238E27FC236}">
                  <a16:creationId xmlns:a16="http://schemas.microsoft.com/office/drawing/2014/main" id="{57EDA933-212B-46FE-ABDB-14E129E67B85}"/>
                </a:ext>
              </a:extLst>
            </p:cNvPr>
            <p:cNvSpPr>
              <a:spLocks noChangeArrowheads="1"/>
            </p:cNvSpPr>
            <p:nvPr/>
          </p:nvSpPr>
          <p:spPr bwMode="auto">
            <a:xfrm>
              <a:off x="71437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6">
              <a:extLst>
                <a:ext uri="{FF2B5EF4-FFF2-40B4-BE49-F238E27FC236}">
                  <a16:creationId xmlns:a16="http://schemas.microsoft.com/office/drawing/2014/main" id="{8BF1641D-B030-4C9D-BF17-F2757563E695}"/>
                </a:ext>
              </a:extLst>
            </p:cNvPr>
            <p:cNvSpPr>
              <a:spLocks noChangeArrowheads="1"/>
            </p:cNvSpPr>
            <p:nvPr/>
          </p:nvSpPr>
          <p:spPr bwMode="auto">
            <a:xfrm>
              <a:off x="71532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7">
              <a:extLst>
                <a:ext uri="{FF2B5EF4-FFF2-40B4-BE49-F238E27FC236}">
                  <a16:creationId xmlns:a16="http://schemas.microsoft.com/office/drawing/2014/main" id="{C829E884-B8FB-41D2-9903-63F25D76F538}"/>
                </a:ext>
              </a:extLst>
            </p:cNvPr>
            <p:cNvSpPr>
              <a:spLocks noChangeArrowheads="1"/>
            </p:cNvSpPr>
            <p:nvPr/>
          </p:nvSpPr>
          <p:spPr bwMode="auto">
            <a:xfrm>
              <a:off x="703105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8">
              <a:extLst>
                <a:ext uri="{FF2B5EF4-FFF2-40B4-BE49-F238E27FC236}">
                  <a16:creationId xmlns:a16="http://schemas.microsoft.com/office/drawing/2014/main" id="{F94EBE30-B963-421F-A43B-72BE296B5984}"/>
                </a:ext>
              </a:extLst>
            </p:cNvPr>
            <p:cNvSpPr>
              <a:spLocks noChangeArrowheads="1"/>
            </p:cNvSpPr>
            <p:nvPr/>
          </p:nvSpPr>
          <p:spPr bwMode="auto">
            <a:xfrm>
              <a:off x="71040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9">
              <a:extLst>
                <a:ext uri="{FF2B5EF4-FFF2-40B4-BE49-F238E27FC236}">
                  <a16:creationId xmlns:a16="http://schemas.microsoft.com/office/drawing/2014/main" id="{351C0FEF-116F-421D-866E-645435725915}"/>
                </a:ext>
              </a:extLst>
            </p:cNvPr>
            <p:cNvSpPr>
              <a:spLocks noChangeArrowheads="1"/>
            </p:cNvSpPr>
            <p:nvPr/>
          </p:nvSpPr>
          <p:spPr bwMode="auto">
            <a:xfrm>
              <a:off x="711360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0">
              <a:extLst>
                <a:ext uri="{FF2B5EF4-FFF2-40B4-BE49-F238E27FC236}">
                  <a16:creationId xmlns:a16="http://schemas.microsoft.com/office/drawing/2014/main" id="{0528C8D3-7D8D-432B-8CB2-59CCF2319B39}"/>
                </a:ext>
              </a:extLst>
            </p:cNvPr>
            <p:cNvSpPr>
              <a:spLocks noChangeArrowheads="1"/>
            </p:cNvSpPr>
            <p:nvPr/>
          </p:nvSpPr>
          <p:spPr bwMode="auto">
            <a:xfrm>
              <a:off x="71247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1">
              <a:extLst>
                <a:ext uri="{FF2B5EF4-FFF2-40B4-BE49-F238E27FC236}">
                  <a16:creationId xmlns:a16="http://schemas.microsoft.com/office/drawing/2014/main" id="{665DB95D-6E1A-4F47-BDDF-9A9DAEB5FBB9}"/>
                </a:ext>
              </a:extLst>
            </p:cNvPr>
            <p:cNvSpPr>
              <a:spLocks noChangeArrowheads="1"/>
            </p:cNvSpPr>
            <p:nvPr/>
          </p:nvSpPr>
          <p:spPr bwMode="auto">
            <a:xfrm>
              <a:off x="703105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2">
              <a:extLst>
                <a:ext uri="{FF2B5EF4-FFF2-40B4-BE49-F238E27FC236}">
                  <a16:creationId xmlns:a16="http://schemas.microsoft.com/office/drawing/2014/main" id="{C348F964-901F-48FA-9B2B-8EFB15640F3D}"/>
                </a:ext>
              </a:extLst>
            </p:cNvPr>
            <p:cNvSpPr>
              <a:spLocks noChangeArrowheads="1"/>
            </p:cNvSpPr>
            <p:nvPr/>
          </p:nvSpPr>
          <p:spPr bwMode="auto">
            <a:xfrm>
              <a:off x="70501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3">
              <a:extLst>
                <a:ext uri="{FF2B5EF4-FFF2-40B4-BE49-F238E27FC236}">
                  <a16:creationId xmlns:a16="http://schemas.microsoft.com/office/drawing/2014/main" id="{5D1CD00E-46E6-46A6-8121-DB0BBF1C248B}"/>
                </a:ext>
              </a:extLst>
            </p:cNvPr>
            <p:cNvSpPr>
              <a:spLocks noChangeArrowheads="1"/>
            </p:cNvSpPr>
            <p:nvPr/>
          </p:nvSpPr>
          <p:spPr bwMode="auto">
            <a:xfrm>
              <a:off x="7004063"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4">
              <a:extLst>
                <a:ext uri="{FF2B5EF4-FFF2-40B4-BE49-F238E27FC236}">
                  <a16:creationId xmlns:a16="http://schemas.microsoft.com/office/drawing/2014/main" id="{9C23B05E-430C-437E-9E70-294F6951FA64}"/>
                </a:ext>
              </a:extLst>
            </p:cNvPr>
            <p:cNvSpPr>
              <a:spLocks noChangeArrowheads="1"/>
            </p:cNvSpPr>
            <p:nvPr/>
          </p:nvSpPr>
          <p:spPr bwMode="auto">
            <a:xfrm>
              <a:off x="704057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5">
              <a:extLst>
                <a:ext uri="{FF2B5EF4-FFF2-40B4-BE49-F238E27FC236}">
                  <a16:creationId xmlns:a16="http://schemas.microsoft.com/office/drawing/2014/main" id="{220EB2D8-1280-4BB5-B0A3-951222278BDC}"/>
                </a:ext>
              </a:extLst>
            </p:cNvPr>
            <p:cNvSpPr>
              <a:spLocks noChangeArrowheads="1"/>
            </p:cNvSpPr>
            <p:nvPr/>
          </p:nvSpPr>
          <p:spPr bwMode="auto">
            <a:xfrm>
              <a:off x="7078675"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6">
              <a:extLst>
                <a:ext uri="{FF2B5EF4-FFF2-40B4-BE49-F238E27FC236}">
                  <a16:creationId xmlns:a16="http://schemas.microsoft.com/office/drawing/2014/main" id="{AA7635D6-F573-462F-82BC-9444DB3D6B45}"/>
                </a:ext>
              </a:extLst>
            </p:cNvPr>
            <p:cNvSpPr>
              <a:spLocks noChangeArrowheads="1"/>
            </p:cNvSpPr>
            <p:nvPr/>
          </p:nvSpPr>
          <p:spPr bwMode="auto">
            <a:xfrm>
              <a:off x="7069150"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7">
              <a:extLst>
                <a:ext uri="{FF2B5EF4-FFF2-40B4-BE49-F238E27FC236}">
                  <a16:creationId xmlns:a16="http://schemas.microsoft.com/office/drawing/2014/main" id="{941ED639-4D0D-4875-95D4-2867E5A6C3C4}"/>
                </a:ext>
              </a:extLst>
            </p:cNvPr>
            <p:cNvSpPr>
              <a:spLocks noChangeArrowheads="1"/>
            </p:cNvSpPr>
            <p:nvPr/>
          </p:nvSpPr>
          <p:spPr bwMode="auto">
            <a:xfrm>
              <a:off x="705010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8">
              <a:extLst>
                <a:ext uri="{FF2B5EF4-FFF2-40B4-BE49-F238E27FC236}">
                  <a16:creationId xmlns:a16="http://schemas.microsoft.com/office/drawing/2014/main" id="{4C29FEE6-EDC8-43CE-9C6D-7B4E28F8F7BF}"/>
                </a:ext>
              </a:extLst>
            </p:cNvPr>
            <p:cNvSpPr>
              <a:spLocks noChangeArrowheads="1"/>
            </p:cNvSpPr>
            <p:nvPr/>
          </p:nvSpPr>
          <p:spPr bwMode="auto">
            <a:xfrm>
              <a:off x="705962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9">
              <a:extLst>
                <a:ext uri="{FF2B5EF4-FFF2-40B4-BE49-F238E27FC236}">
                  <a16:creationId xmlns:a16="http://schemas.microsoft.com/office/drawing/2014/main" id="{9E945A88-9F10-4E27-855A-11E1DC185FB6}"/>
                </a:ext>
              </a:extLst>
            </p:cNvPr>
            <p:cNvSpPr>
              <a:spLocks noChangeArrowheads="1"/>
            </p:cNvSpPr>
            <p:nvPr/>
          </p:nvSpPr>
          <p:spPr bwMode="auto">
            <a:xfrm>
              <a:off x="69215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0">
              <a:extLst>
                <a:ext uri="{FF2B5EF4-FFF2-40B4-BE49-F238E27FC236}">
                  <a16:creationId xmlns:a16="http://schemas.microsoft.com/office/drawing/2014/main" id="{3E1F8DAF-64B7-4AF9-9AE4-2D450CE00993}"/>
                </a:ext>
              </a:extLst>
            </p:cNvPr>
            <p:cNvSpPr>
              <a:spLocks noChangeArrowheads="1"/>
            </p:cNvSpPr>
            <p:nvPr/>
          </p:nvSpPr>
          <p:spPr bwMode="auto">
            <a:xfrm>
              <a:off x="69119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1">
              <a:extLst>
                <a:ext uri="{FF2B5EF4-FFF2-40B4-BE49-F238E27FC236}">
                  <a16:creationId xmlns:a16="http://schemas.microsoft.com/office/drawing/2014/main" id="{51084FBC-0E86-4031-A336-7680EE1ACCEF}"/>
                </a:ext>
              </a:extLst>
            </p:cNvPr>
            <p:cNvSpPr>
              <a:spLocks noChangeArrowheads="1"/>
            </p:cNvSpPr>
            <p:nvPr/>
          </p:nvSpPr>
          <p:spPr bwMode="auto">
            <a:xfrm>
              <a:off x="68088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2">
              <a:extLst>
                <a:ext uri="{FF2B5EF4-FFF2-40B4-BE49-F238E27FC236}">
                  <a16:creationId xmlns:a16="http://schemas.microsoft.com/office/drawing/2014/main" id="{0E7E0E5F-6607-45D6-A2A9-53E71A6EF3D6}"/>
                </a:ext>
              </a:extLst>
            </p:cNvPr>
            <p:cNvSpPr>
              <a:spLocks noChangeArrowheads="1"/>
            </p:cNvSpPr>
            <p:nvPr/>
          </p:nvSpPr>
          <p:spPr bwMode="auto">
            <a:xfrm>
              <a:off x="69310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3">
              <a:extLst>
                <a:ext uri="{FF2B5EF4-FFF2-40B4-BE49-F238E27FC236}">
                  <a16:creationId xmlns:a16="http://schemas.microsoft.com/office/drawing/2014/main" id="{56882A5B-E062-46B6-850A-F8EF278D1258}"/>
                </a:ext>
              </a:extLst>
            </p:cNvPr>
            <p:cNvSpPr>
              <a:spLocks noChangeArrowheads="1"/>
            </p:cNvSpPr>
            <p:nvPr/>
          </p:nvSpPr>
          <p:spPr bwMode="auto">
            <a:xfrm>
              <a:off x="69024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4">
              <a:extLst>
                <a:ext uri="{FF2B5EF4-FFF2-40B4-BE49-F238E27FC236}">
                  <a16:creationId xmlns:a16="http://schemas.microsoft.com/office/drawing/2014/main" id="{4E166A81-E704-439A-88FE-EBD673F79AB4}"/>
                </a:ext>
              </a:extLst>
            </p:cNvPr>
            <p:cNvSpPr>
              <a:spLocks noChangeArrowheads="1"/>
            </p:cNvSpPr>
            <p:nvPr/>
          </p:nvSpPr>
          <p:spPr bwMode="auto">
            <a:xfrm>
              <a:off x="68834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5">
              <a:extLst>
                <a:ext uri="{FF2B5EF4-FFF2-40B4-BE49-F238E27FC236}">
                  <a16:creationId xmlns:a16="http://schemas.microsoft.com/office/drawing/2014/main" id="{531D7C69-5FD6-41CA-A733-3233B75127A0}"/>
                </a:ext>
              </a:extLst>
            </p:cNvPr>
            <p:cNvSpPr>
              <a:spLocks noChangeArrowheads="1"/>
            </p:cNvSpPr>
            <p:nvPr/>
          </p:nvSpPr>
          <p:spPr bwMode="auto">
            <a:xfrm>
              <a:off x="68913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6">
              <a:extLst>
                <a:ext uri="{FF2B5EF4-FFF2-40B4-BE49-F238E27FC236}">
                  <a16:creationId xmlns:a16="http://schemas.microsoft.com/office/drawing/2014/main" id="{F5AFD462-9525-4E08-8FA1-32263E4AB8F4}"/>
                </a:ext>
              </a:extLst>
            </p:cNvPr>
            <p:cNvSpPr>
              <a:spLocks noChangeArrowheads="1"/>
            </p:cNvSpPr>
            <p:nvPr/>
          </p:nvSpPr>
          <p:spPr bwMode="auto">
            <a:xfrm>
              <a:off x="68580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7">
              <a:extLst>
                <a:ext uri="{FF2B5EF4-FFF2-40B4-BE49-F238E27FC236}">
                  <a16:creationId xmlns:a16="http://schemas.microsoft.com/office/drawing/2014/main" id="{0B46CBD0-2EB2-41DE-83E4-CC55C5FAEE1D}"/>
                </a:ext>
              </a:extLst>
            </p:cNvPr>
            <p:cNvSpPr>
              <a:spLocks noChangeArrowheads="1"/>
            </p:cNvSpPr>
            <p:nvPr/>
          </p:nvSpPr>
          <p:spPr bwMode="auto">
            <a:xfrm>
              <a:off x="69215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2" name="Rectangle 48">
              <a:extLst>
                <a:ext uri="{FF2B5EF4-FFF2-40B4-BE49-F238E27FC236}">
                  <a16:creationId xmlns:a16="http://schemas.microsoft.com/office/drawing/2014/main" id="{D5B1F413-A25A-44D0-A0C2-BF751A667DAA}"/>
                </a:ext>
              </a:extLst>
            </p:cNvPr>
            <p:cNvSpPr>
              <a:spLocks noChangeArrowheads="1"/>
            </p:cNvSpPr>
            <p:nvPr/>
          </p:nvSpPr>
          <p:spPr bwMode="auto">
            <a:xfrm>
              <a:off x="68469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Freeform 49">
              <a:extLst>
                <a:ext uri="{FF2B5EF4-FFF2-40B4-BE49-F238E27FC236}">
                  <a16:creationId xmlns:a16="http://schemas.microsoft.com/office/drawing/2014/main" id="{0BE23A26-29CC-4E92-983F-57A3F13D99A9}"/>
                </a:ext>
              </a:extLst>
            </p:cNvPr>
            <p:cNvSpPr>
              <a:spLocks noEditPoints="1"/>
            </p:cNvSpPr>
            <p:nvPr/>
          </p:nvSpPr>
          <p:spPr bwMode="auto">
            <a:xfrm>
              <a:off x="6723075" y="2366625"/>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Rectangle 50">
              <a:extLst>
                <a:ext uri="{FF2B5EF4-FFF2-40B4-BE49-F238E27FC236}">
                  <a16:creationId xmlns:a16="http://schemas.microsoft.com/office/drawing/2014/main" id="{27836C69-C293-496A-B9F7-2B702262339D}"/>
                </a:ext>
              </a:extLst>
            </p:cNvPr>
            <p:cNvSpPr>
              <a:spLocks noChangeArrowheads="1"/>
            </p:cNvSpPr>
            <p:nvPr/>
          </p:nvSpPr>
          <p:spPr bwMode="auto">
            <a:xfrm>
              <a:off x="68183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Rectangle 51">
              <a:extLst>
                <a:ext uri="{FF2B5EF4-FFF2-40B4-BE49-F238E27FC236}">
                  <a16:creationId xmlns:a16="http://schemas.microsoft.com/office/drawing/2014/main" id="{928B632A-7287-4688-A3D9-68E950DF489A}"/>
                </a:ext>
              </a:extLst>
            </p:cNvPr>
            <p:cNvSpPr>
              <a:spLocks noChangeArrowheads="1"/>
            </p:cNvSpPr>
            <p:nvPr/>
          </p:nvSpPr>
          <p:spPr bwMode="auto">
            <a:xfrm>
              <a:off x="68278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Rectangle 52">
              <a:extLst>
                <a:ext uri="{FF2B5EF4-FFF2-40B4-BE49-F238E27FC236}">
                  <a16:creationId xmlns:a16="http://schemas.microsoft.com/office/drawing/2014/main" id="{B36A3673-ECB3-434D-BDC8-436CF494C714}"/>
                </a:ext>
              </a:extLst>
            </p:cNvPr>
            <p:cNvSpPr>
              <a:spLocks noChangeArrowheads="1"/>
            </p:cNvSpPr>
            <p:nvPr/>
          </p:nvSpPr>
          <p:spPr bwMode="auto">
            <a:xfrm>
              <a:off x="68373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Rectangle 53">
              <a:extLst>
                <a:ext uri="{FF2B5EF4-FFF2-40B4-BE49-F238E27FC236}">
                  <a16:creationId xmlns:a16="http://schemas.microsoft.com/office/drawing/2014/main" id="{91F7E12B-7E04-4488-ACE1-19A2E284CD1C}"/>
                </a:ext>
              </a:extLst>
            </p:cNvPr>
            <p:cNvSpPr>
              <a:spLocks noChangeArrowheads="1"/>
            </p:cNvSpPr>
            <p:nvPr/>
          </p:nvSpPr>
          <p:spPr bwMode="auto">
            <a:xfrm>
              <a:off x="69310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Rectangle 54">
              <a:extLst>
                <a:ext uri="{FF2B5EF4-FFF2-40B4-BE49-F238E27FC236}">
                  <a16:creationId xmlns:a16="http://schemas.microsoft.com/office/drawing/2014/main" id="{0DF03135-933C-47FF-AD3B-FD5F4CECDEA6}"/>
                </a:ext>
              </a:extLst>
            </p:cNvPr>
            <p:cNvSpPr>
              <a:spLocks noChangeArrowheads="1"/>
            </p:cNvSpPr>
            <p:nvPr/>
          </p:nvSpPr>
          <p:spPr bwMode="auto">
            <a:xfrm>
              <a:off x="69961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Rectangle 55">
              <a:extLst>
                <a:ext uri="{FF2B5EF4-FFF2-40B4-BE49-F238E27FC236}">
                  <a16:creationId xmlns:a16="http://schemas.microsoft.com/office/drawing/2014/main" id="{544B16E9-5120-4749-92A7-089A3D72F6E2}"/>
                </a:ext>
              </a:extLst>
            </p:cNvPr>
            <p:cNvSpPr>
              <a:spLocks noChangeArrowheads="1"/>
            </p:cNvSpPr>
            <p:nvPr/>
          </p:nvSpPr>
          <p:spPr bwMode="auto">
            <a:xfrm>
              <a:off x="68834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Rectangle 56">
              <a:extLst>
                <a:ext uri="{FF2B5EF4-FFF2-40B4-BE49-F238E27FC236}">
                  <a16:creationId xmlns:a16="http://schemas.microsoft.com/office/drawing/2014/main" id="{4FF7B436-3E2F-4E4F-A29B-A39B98E21DE0}"/>
                </a:ext>
              </a:extLst>
            </p:cNvPr>
            <p:cNvSpPr>
              <a:spLocks noChangeArrowheads="1"/>
            </p:cNvSpPr>
            <p:nvPr/>
          </p:nvSpPr>
          <p:spPr bwMode="auto">
            <a:xfrm>
              <a:off x="68913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Rectangle 57">
              <a:extLst>
                <a:ext uri="{FF2B5EF4-FFF2-40B4-BE49-F238E27FC236}">
                  <a16:creationId xmlns:a16="http://schemas.microsoft.com/office/drawing/2014/main" id="{30DFF3EC-CB29-4084-9CC0-62754F813032}"/>
                </a:ext>
              </a:extLst>
            </p:cNvPr>
            <p:cNvSpPr>
              <a:spLocks noChangeArrowheads="1"/>
            </p:cNvSpPr>
            <p:nvPr/>
          </p:nvSpPr>
          <p:spPr bwMode="auto">
            <a:xfrm>
              <a:off x="69754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Rectangle 58">
              <a:extLst>
                <a:ext uri="{FF2B5EF4-FFF2-40B4-BE49-F238E27FC236}">
                  <a16:creationId xmlns:a16="http://schemas.microsoft.com/office/drawing/2014/main" id="{2223723C-972A-40AC-AB4E-A664AB74AB8F}"/>
                </a:ext>
              </a:extLst>
            </p:cNvPr>
            <p:cNvSpPr>
              <a:spLocks noChangeArrowheads="1"/>
            </p:cNvSpPr>
            <p:nvPr/>
          </p:nvSpPr>
          <p:spPr bwMode="auto">
            <a:xfrm>
              <a:off x="69866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Rectangle 59">
              <a:extLst>
                <a:ext uri="{FF2B5EF4-FFF2-40B4-BE49-F238E27FC236}">
                  <a16:creationId xmlns:a16="http://schemas.microsoft.com/office/drawing/2014/main" id="{BB8A6059-CA23-4591-B5C6-07B3C8051907}"/>
                </a:ext>
              </a:extLst>
            </p:cNvPr>
            <p:cNvSpPr>
              <a:spLocks noChangeArrowheads="1"/>
            </p:cNvSpPr>
            <p:nvPr/>
          </p:nvSpPr>
          <p:spPr bwMode="auto">
            <a:xfrm>
              <a:off x="70040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Rectangle 60">
              <a:extLst>
                <a:ext uri="{FF2B5EF4-FFF2-40B4-BE49-F238E27FC236}">
                  <a16:creationId xmlns:a16="http://schemas.microsoft.com/office/drawing/2014/main" id="{7427DD18-8B6E-4F6B-ABB6-257B0AC048A6}"/>
                </a:ext>
              </a:extLst>
            </p:cNvPr>
            <p:cNvSpPr>
              <a:spLocks noChangeArrowheads="1"/>
            </p:cNvSpPr>
            <p:nvPr/>
          </p:nvSpPr>
          <p:spPr bwMode="auto">
            <a:xfrm>
              <a:off x="69659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Rectangle 61">
              <a:extLst>
                <a:ext uri="{FF2B5EF4-FFF2-40B4-BE49-F238E27FC236}">
                  <a16:creationId xmlns:a16="http://schemas.microsoft.com/office/drawing/2014/main" id="{14D2CB71-741D-415E-9605-B8157EB18836}"/>
                </a:ext>
              </a:extLst>
            </p:cNvPr>
            <p:cNvSpPr>
              <a:spLocks noChangeArrowheads="1"/>
            </p:cNvSpPr>
            <p:nvPr/>
          </p:nvSpPr>
          <p:spPr bwMode="auto">
            <a:xfrm>
              <a:off x="69119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Rectangle 62">
              <a:extLst>
                <a:ext uri="{FF2B5EF4-FFF2-40B4-BE49-F238E27FC236}">
                  <a16:creationId xmlns:a16="http://schemas.microsoft.com/office/drawing/2014/main" id="{8F490B39-45FD-4A71-AFBF-788F1603A5ED}"/>
                </a:ext>
              </a:extLst>
            </p:cNvPr>
            <p:cNvSpPr>
              <a:spLocks noChangeArrowheads="1"/>
            </p:cNvSpPr>
            <p:nvPr/>
          </p:nvSpPr>
          <p:spPr bwMode="auto">
            <a:xfrm>
              <a:off x="69564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Rectangle 63">
              <a:extLst>
                <a:ext uri="{FF2B5EF4-FFF2-40B4-BE49-F238E27FC236}">
                  <a16:creationId xmlns:a16="http://schemas.microsoft.com/office/drawing/2014/main" id="{58BF4247-20DF-45E0-A715-BF73C4150417}"/>
                </a:ext>
              </a:extLst>
            </p:cNvPr>
            <p:cNvSpPr>
              <a:spLocks noChangeArrowheads="1"/>
            </p:cNvSpPr>
            <p:nvPr/>
          </p:nvSpPr>
          <p:spPr bwMode="auto">
            <a:xfrm>
              <a:off x="690246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92" name="Group 3091">
            <a:extLst>
              <a:ext uri="{FF2B5EF4-FFF2-40B4-BE49-F238E27FC236}">
                <a16:creationId xmlns:a16="http://schemas.microsoft.com/office/drawing/2014/main" id="{61264544-4E0C-4650-BD17-F1F3C88A2041}"/>
              </a:ext>
            </a:extLst>
          </p:cNvPr>
          <p:cNvGrpSpPr/>
          <p:nvPr/>
        </p:nvGrpSpPr>
        <p:grpSpPr>
          <a:xfrm>
            <a:off x="7158634" y="3422430"/>
            <a:ext cx="406806" cy="346058"/>
            <a:chOff x="6934615" y="3729894"/>
            <a:chExt cx="406806" cy="346058"/>
          </a:xfrm>
        </p:grpSpPr>
        <p:grpSp>
          <p:nvGrpSpPr>
            <p:cNvPr id="219" name="Group 218">
              <a:extLst>
                <a:ext uri="{FF2B5EF4-FFF2-40B4-BE49-F238E27FC236}">
                  <a16:creationId xmlns:a16="http://schemas.microsoft.com/office/drawing/2014/main" id="{E60BFFDA-8A98-422D-A73D-E2D4860A76FE}"/>
                </a:ext>
              </a:extLst>
            </p:cNvPr>
            <p:cNvGrpSpPr/>
            <p:nvPr/>
          </p:nvGrpSpPr>
          <p:grpSpPr>
            <a:xfrm>
              <a:off x="6934615" y="3729894"/>
              <a:ext cx="406806" cy="346058"/>
              <a:chOff x="2107244" y="1575258"/>
              <a:chExt cx="310993" cy="264555"/>
            </a:xfrm>
          </p:grpSpPr>
          <p:sp>
            <p:nvSpPr>
              <p:cNvPr id="227" name="Rectangle 9">
                <a:extLst>
                  <a:ext uri="{FF2B5EF4-FFF2-40B4-BE49-F238E27FC236}">
                    <a16:creationId xmlns:a16="http://schemas.microsoft.com/office/drawing/2014/main" id="{8F72814D-7E93-4FE5-82DC-45DE3EE763F7}"/>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8" name="Line 10">
                <a:extLst>
                  <a:ext uri="{FF2B5EF4-FFF2-40B4-BE49-F238E27FC236}">
                    <a16:creationId xmlns:a16="http://schemas.microsoft.com/office/drawing/2014/main" id="{D8986CCC-FD33-45ED-B91E-B8C555BC5C2C}"/>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9D244B35-62CF-4E00-A2D0-32E50547CBB4}"/>
                </a:ext>
              </a:extLst>
            </p:cNvPr>
            <p:cNvGrpSpPr/>
            <p:nvPr/>
          </p:nvGrpSpPr>
          <p:grpSpPr>
            <a:xfrm>
              <a:off x="7170232" y="3761187"/>
              <a:ext cx="125171" cy="31293"/>
              <a:chOff x="2287367" y="1599181"/>
              <a:chExt cx="95690" cy="23923"/>
            </a:xfrm>
            <a:solidFill>
              <a:schemeClr val="tx2"/>
            </a:solidFill>
          </p:grpSpPr>
          <p:sp>
            <p:nvSpPr>
              <p:cNvPr id="224" name="Oval 11">
                <a:extLst>
                  <a:ext uri="{FF2B5EF4-FFF2-40B4-BE49-F238E27FC236}">
                    <a16:creationId xmlns:a16="http://schemas.microsoft.com/office/drawing/2014/main" id="{B62A895D-9BB0-418F-8E11-00E86C1683F7}"/>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5" name="Oval 12">
                <a:extLst>
                  <a:ext uri="{FF2B5EF4-FFF2-40B4-BE49-F238E27FC236}">
                    <a16:creationId xmlns:a16="http://schemas.microsoft.com/office/drawing/2014/main" id="{0C30EC46-22BB-4458-9955-7C8D7742A43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6" name="Oval 13">
                <a:extLst>
                  <a:ext uri="{FF2B5EF4-FFF2-40B4-BE49-F238E27FC236}">
                    <a16:creationId xmlns:a16="http://schemas.microsoft.com/office/drawing/2014/main" id="{75B011B6-537F-4B53-A856-E4CB4B09ED63}"/>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31" name="Freeform: Shape 230">
              <a:extLst>
                <a:ext uri="{FF2B5EF4-FFF2-40B4-BE49-F238E27FC236}">
                  <a16:creationId xmlns:a16="http://schemas.microsoft.com/office/drawing/2014/main" id="{D5A1A87A-F3FE-47DD-BBCB-17B415ED1F52}"/>
                </a:ext>
              </a:extLst>
            </p:cNvPr>
            <p:cNvSpPr/>
            <p:nvPr/>
          </p:nvSpPr>
          <p:spPr bwMode="auto">
            <a:xfrm>
              <a:off x="7045558" y="3880935"/>
              <a:ext cx="196916" cy="144993"/>
            </a:xfrm>
            <a:custGeom>
              <a:avLst/>
              <a:gdLst/>
              <a:ahLst/>
              <a:cxnLst/>
              <a:rect l="l" t="t" r="r" b="b"/>
              <a:pathLst>
                <a:path w="299145" h="220266">
                  <a:moveTo>
                    <a:pt x="285750" y="0"/>
                  </a:moveTo>
                  <a:lnTo>
                    <a:pt x="299145" y="13394"/>
                  </a:lnTo>
                  <a:lnTo>
                    <a:pt x="92422" y="220266"/>
                  </a:lnTo>
                  <a:lnTo>
                    <a:pt x="0" y="127694"/>
                  </a:lnTo>
                  <a:lnTo>
                    <a:pt x="13395" y="114300"/>
                  </a:lnTo>
                  <a:lnTo>
                    <a:pt x="92422" y="193179"/>
                  </a:lnTo>
                  <a:lnTo>
                    <a:pt x="28575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38" name="Straight Connector 132">
            <a:extLst>
              <a:ext uri="{FF2B5EF4-FFF2-40B4-BE49-F238E27FC236}">
                <a16:creationId xmlns:a16="http://schemas.microsoft.com/office/drawing/2014/main" id="{D811D4E0-F9E7-4CF4-8AD1-A95CE063457F}"/>
              </a:ext>
            </a:extLst>
          </p:cNvPr>
          <p:cNvCxnSpPr>
            <a:cxnSpLocks/>
          </p:cNvCxnSpPr>
          <p:nvPr/>
        </p:nvCxnSpPr>
        <p:spPr>
          <a:xfrm>
            <a:off x="6554363" y="5782511"/>
            <a:ext cx="3611369" cy="0"/>
          </a:xfrm>
          <a:prstGeom prst="line">
            <a:avLst/>
          </a:prstGeom>
          <a:solidFill>
            <a:srgbClr val="FFFFFF">
              <a:lumMod val="85000"/>
            </a:srgbClr>
          </a:solidFill>
          <a:ln w="12700" cap="flat" cmpd="sng" algn="ctr">
            <a:solidFill>
              <a:schemeClr val="tx2"/>
            </a:solidFill>
            <a:prstDash val="dash"/>
            <a:headEnd type="none"/>
            <a:tailEnd type="none"/>
          </a:ln>
          <a:effectLst/>
        </p:spPr>
      </p:cxnSp>
      <p:cxnSp>
        <p:nvCxnSpPr>
          <p:cNvPr id="240" name="Straight Connector 132">
            <a:extLst>
              <a:ext uri="{FF2B5EF4-FFF2-40B4-BE49-F238E27FC236}">
                <a16:creationId xmlns:a16="http://schemas.microsoft.com/office/drawing/2014/main" id="{9B8209BD-DB92-405A-A271-B24C826E3AEB}"/>
              </a:ext>
            </a:extLst>
          </p:cNvPr>
          <p:cNvCxnSpPr>
            <a:cxnSpLocks/>
          </p:cNvCxnSpPr>
          <p:nvPr/>
        </p:nvCxnSpPr>
        <p:spPr>
          <a:xfrm flipH="1">
            <a:off x="2498594" y="5782511"/>
            <a:ext cx="3611369" cy="0"/>
          </a:xfrm>
          <a:prstGeom prst="line">
            <a:avLst/>
          </a:prstGeom>
          <a:solidFill>
            <a:srgbClr val="FFFFFF">
              <a:lumMod val="85000"/>
            </a:srgbClr>
          </a:solidFill>
          <a:ln w="12700" cap="flat" cmpd="sng" algn="ctr">
            <a:solidFill>
              <a:schemeClr val="tx2"/>
            </a:solidFill>
            <a:prstDash val="dash"/>
            <a:headEnd type="none"/>
            <a:tailEnd type="none"/>
          </a:ln>
          <a:effectLst/>
        </p:spPr>
      </p:cxnSp>
      <p:grpSp>
        <p:nvGrpSpPr>
          <p:cNvPr id="242" name="Group 241">
            <a:extLst>
              <a:ext uri="{FF2B5EF4-FFF2-40B4-BE49-F238E27FC236}">
                <a16:creationId xmlns:a16="http://schemas.microsoft.com/office/drawing/2014/main" id="{37462FAA-4C92-4AA9-94AA-81AB9A274504}"/>
              </a:ext>
            </a:extLst>
          </p:cNvPr>
          <p:cNvGrpSpPr/>
          <p:nvPr/>
        </p:nvGrpSpPr>
        <p:grpSpPr>
          <a:xfrm>
            <a:off x="6109963" y="5607641"/>
            <a:ext cx="444400" cy="349740"/>
            <a:chOff x="1650999" y="1040886"/>
            <a:chExt cx="4691052" cy="3691825"/>
          </a:xfrm>
          <a:noFill/>
        </p:grpSpPr>
        <p:sp>
          <p:nvSpPr>
            <p:cNvPr id="243" name="Freeform: Shape 242">
              <a:extLst>
                <a:ext uri="{FF2B5EF4-FFF2-40B4-BE49-F238E27FC236}">
                  <a16:creationId xmlns:a16="http://schemas.microsoft.com/office/drawing/2014/main" id="{848B62CB-FF67-40FB-AA4D-F824F77F89D2}"/>
                </a:ext>
              </a:extLst>
            </p:cNvPr>
            <p:cNvSpPr/>
            <p:nvPr/>
          </p:nvSpPr>
          <p:spPr bwMode="auto">
            <a:xfrm>
              <a:off x="1650999" y="1636486"/>
              <a:ext cx="4691052" cy="3096225"/>
            </a:xfrm>
            <a:custGeom>
              <a:avLst/>
              <a:gdLst>
                <a:gd name="connsiteX0" fmla="*/ 2605314 w 4691052"/>
                <a:gd name="connsiteY0" fmla="*/ 555171 h 3096225"/>
                <a:gd name="connsiteX1" fmla="*/ 1636485 w 4691052"/>
                <a:gd name="connsiteY1" fmla="*/ 1846943 h 3096225"/>
                <a:gd name="connsiteX2" fmla="*/ 2120899 w 4691052"/>
                <a:gd name="connsiteY2" fmla="*/ 1846943 h 3096225"/>
                <a:gd name="connsiteX3" fmla="*/ 2158997 w 4691052"/>
                <a:gd name="connsiteY3" fmla="*/ 1846943 h 3096225"/>
                <a:gd name="connsiteX4" fmla="*/ 2290792 w 4691052"/>
                <a:gd name="connsiteY4" fmla="*/ 1846943 h 3096225"/>
                <a:gd name="connsiteX5" fmla="*/ 2017485 w 4691052"/>
                <a:gd name="connsiteY5" fmla="*/ 2637972 h 3096225"/>
                <a:gd name="connsiteX6" fmla="*/ 2986314 w 4691052"/>
                <a:gd name="connsiteY6" fmla="*/ 1346200 h 3096225"/>
                <a:gd name="connsiteX7" fmla="*/ 2507343 w 4691052"/>
                <a:gd name="connsiteY7" fmla="*/ 1346200 h 3096225"/>
                <a:gd name="connsiteX8" fmla="*/ 2463802 w 4691052"/>
                <a:gd name="connsiteY8" fmla="*/ 1346200 h 3096225"/>
                <a:gd name="connsiteX9" fmla="*/ 2332008 w 4691052"/>
                <a:gd name="connsiteY9" fmla="*/ 1346200 h 3096225"/>
                <a:gd name="connsiteX10" fmla="*/ 0 w 4691052"/>
                <a:gd name="connsiteY10" fmla="*/ 0 h 3096225"/>
                <a:gd name="connsiteX11" fmla="*/ 4432641 w 4691052"/>
                <a:gd name="connsiteY11" fmla="*/ 0 h 3096225"/>
                <a:gd name="connsiteX12" fmla="*/ 4691052 w 4691052"/>
                <a:gd name="connsiteY12" fmla="*/ 258411 h 3096225"/>
                <a:gd name="connsiteX13" fmla="*/ 4691052 w 4691052"/>
                <a:gd name="connsiteY13" fmla="*/ 2837814 h 3096225"/>
                <a:gd name="connsiteX14" fmla="*/ 4432641 w 4691052"/>
                <a:gd name="connsiteY14" fmla="*/ 3096225 h 3096225"/>
                <a:gd name="connsiteX15" fmla="*/ 258411 w 4691052"/>
                <a:gd name="connsiteY15" fmla="*/ 3096225 h 3096225"/>
                <a:gd name="connsiteX16" fmla="*/ 0 w 4691052"/>
                <a:gd name="connsiteY16" fmla="*/ 2837814 h 30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91052" h="3096225">
                  <a:moveTo>
                    <a:pt x="2605314" y="555171"/>
                  </a:moveTo>
                  <a:lnTo>
                    <a:pt x="1636485" y="1846943"/>
                  </a:lnTo>
                  <a:lnTo>
                    <a:pt x="2120899" y="1846943"/>
                  </a:lnTo>
                  <a:lnTo>
                    <a:pt x="2158997" y="1846943"/>
                  </a:lnTo>
                  <a:lnTo>
                    <a:pt x="2290792" y="1846943"/>
                  </a:lnTo>
                  <a:lnTo>
                    <a:pt x="2017485" y="2637972"/>
                  </a:lnTo>
                  <a:lnTo>
                    <a:pt x="2986314" y="1346200"/>
                  </a:lnTo>
                  <a:lnTo>
                    <a:pt x="2507343" y="1346200"/>
                  </a:lnTo>
                  <a:lnTo>
                    <a:pt x="2463802" y="1346200"/>
                  </a:lnTo>
                  <a:lnTo>
                    <a:pt x="2332008" y="1346200"/>
                  </a:lnTo>
                  <a:close/>
                  <a:moveTo>
                    <a:pt x="0" y="0"/>
                  </a:moveTo>
                  <a:lnTo>
                    <a:pt x="4432641" y="0"/>
                  </a:lnTo>
                  <a:cubicBezTo>
                    <a:pt x="4575357" y="0"/>
                    <a:pt x="4691052" y="115695"/>
                    <a:pt x="4691052" y="258411"/>
                  </a:cubicBezTo>
                  <a:lnTo>
                    <a:pt x="4691052" y="2837814"/>
                  </a:lnTo>
                  <a:cubicBezTo>
                    <a:pt x="4691052" y="2980530"/>
                    <a:pt x="4575357" y="3096225"/>
                    <a:pt x="4432641" y="3096225"/>
                  </a:cubicBezTo>
                  <a:lnTo>
                    <a:pt x="258411" y="3096225"/>
                  </a:lnTo>
                  <a:cubicBezTo>
                    <a:pt x="115695" y="3096225"/>
                    <a:pt x="0" y="2980530"/>
                    <a:pt x="0" y="2837814"/>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Top Corners Rounded 243">
              <a:extLst>
                <a:ext uri="{FF2B5EF4-FFF2-40B4-BE49-F238E27FC236}">
                  <a16:creationId xmlns:a16="http://schemas.microsoft.com/office/drawing/2014/main" id="{50D0736A-8DA1-48CE-84F8-BA6953709DB9}"/>
                </a:ext>
              </a:extLst>
            </p:cNvPr>
            <p:cNvSpPr/>
            <p:nvPr/>
          </p:nvSpPr>
          <p:spPr bwMode="auto">
            <a:xfrm>
              <a:off x="1651000" y="1040886"/>
              <a:ext cx="2619829" cy="595600"/>
            </a:xfrm>
            <a:prstGeom prst="round2SameRect">
              <a:avLst>
                <a:gd name="adj1" fmla="val 50000"/>
                <a:gd name="adj2" fmla="val 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AD36E247-8E01-47FF-9301-88EAE0DF64C3}"/>
              </a:ext>
            </a:extLst>
          </p:cNvPr>
          <p:cNvSpPr>
            <a:spLocks noGrp="1"/>
          </p:cNvSpPr>
          <p:nvPr>
            <p:ph type="title"/>
          </p:nvPr>
        </p:nvSpPr>
        <p:spPr/>
        <p:txBody>
          <a:bodyPr/>
          <a:lstStyle/>
          <a:p>
            <a:pPr>
              <a:defRPr/>
            </a:pPr>
            <a:r>
              <a:rPr lang="en-US" sz="3264" kern="0" spc="50" err="1">
                <a:solidFill>
                  <a:srgbClr val="0078D7"/>
                </a:solidFill>
                <a:latin typeface="Segoe UI Semilight" charset="0"/>
                <a:ea typeface="Segoe UI Semilight" charset="0"/>
                <a:cs typeface="Segoe UI Semilight" charset="0"/>
              </a:rPr>
              <a:t>eSmart</a:t>
            </a:r>
            <a:r>
              <a:rPr lang="en-US" sz="3264" kern="0" spc="50">
                <a:solidFill>
                  <a:srgbClr val="0078D7"/>
                </a:solidFill>
                <a:latin typeface="Segoe UI Semilight" charset="0"/>
                <a:ea typeface="Segoe UI Semilight" charset="0"/>
                <a:cs typeface="Segoe UI Semilight" charset="0"/>
              </a:rPr>
              <a:t> architecture</a:t>
            </a:r>
          </a:p>
        </p:txBody>
      </p:sp>
      <p:cxnSp>
        <p:nvCxnSpPr>
          <p:cNvPr id="128" name="Straight Connector 127">
            <a:extLst>
              <a:ext uri="{FF2B5EF4-FFF2-40B4-BE49-F238E27FC236}">
                <a16:creationId xmlns:a16="http://schemas.microsoft.com/office/drawing/2014/main" id="{19E2D631-C9A7-44D7-9E3E-D0C022D7C24C}"/>
              </a:ext>
            </a:extLst>
          </p:cNvPr>
          <p:cNvCxnSpPr/>
          <p:nvPr/>
        </p:nvCxnSpPr>
        <p:spPr>
          <a:xfrm>
            <a:off x="4446792" y="2082030"/>
            <a:ext cx="0" cy="3335422"/>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9E2D631-C9A7-44D7-9E3E-D0C022D7C24C}"/>
              </a:ext>
            </a:extLst>
          </p:cNvPr>
          <p:cNvCxnSpPr/>
          <p:nvPr/>
        </p:nvCxnSpPr>
        <p:spPr>
          <a:xfrm>
            <a:off x="6379113" y="2082030"/>
            <a:ext cx="0" cy="3335422"/>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9E2D631-C9A7-44D7-9E3E-D0C022D7C24C}"/>
              </a:ext>
            </a:extLst>
          </p:cNvPr>
          <p:cNvCxnSpPr/>
          <p:nvPr/>
        </p:nvCxnSpPr>
        <p:spPr>
          <a:xfrm>
            <a:off x="8311434" y="2173764"/>
            <a:ext cx="0" cy="3335422"/>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19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DE34-782C-4AB0-83A1-73DBA3D376A0}"/>
              </a:ext>
            </a:extLst>
          </p:cNvPr>
          <p:cNvSpPr>
            <a:spLocks noGrp="1"/>
          </p:cNvSpPr>
          <p:nvPr>
            <p:ph type="title"/>
          </p:nvPr>
        </p:nvSpPr>
        <p:spPr>
          <a:xfrm>
            <a:off x="465138" y="3072531"/>
            <a:ext cx="11506198" cy="849463"/>
          </a:xfrm>
        </p:spPr>
        <p:txBody>
          <a:bodyPr/>
          <a:lstStyle/>
          <a:p>
            <a:pPr algn="ctr"/>
            <a:r>
              <a:rPr lang="en-US" sz="4800" spc="300" dirty="0"/>
              <a:t>Hands on Lab</a:t>
            </a:r>
          </a:p>
        </p:txBody>
      </p:sp>
    </p:spTree>
    <p:extLst>
      <p:ext uri="{BB962C8B-B14F-4D97-AF65-F5344CB8AC3E}">
        <p14:creationId xmlns:p14="http://schemas.microsoft.com/office/powerpoint/2010/main" val="201995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a:cxnSpLocks/>
          </p:cNvCxnSpPr>
          <p:nvPr/>
        </p:nvCxnSpPr>
        <p:spPr>
          <a:xfrm flipH="1">
            <a:off x="3979989" y="4249937"/>
            <a:ext cx="3670031"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36" name="Freeform 128">
            <a:extLst>
              <a:ext uri="{FF2B5EF4-FFF2-40B4-BE49-F238E27FC236}">
                <a16:creationId xmlns:a16="http://schemas.microsoft.com/office/drawing/2014/main" id="{D57F6130-7F7B-4EA4-88C1-4979DF34CD22}"/>
              </a:ext>
            </a:extLst>
          </p:cNvPr>
          <p:cNvSpPr>
            <a:spLocks noChangeAspect="1"/>
          </p:cNvSpPr>
          <p:nvPr/>
        </p:nvSpPr>
        <p:spPr bwMode="auto">
          <a:xfrm>
            <a:off x="1671887" y="3142594"/>
            <a:ext cx="1590133" cy="878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020">
              <a:solidFill>
                <a:srgbClr val="505050"/>
              </a:solidFill>
              <a:latin typeface="Segoe UI"/>
            </a:endParaRPr>
          </a:p>
        </p:txBody>
      </p:sp>
      <p:grpSp>
        <p:nvGrpSpPr>
          <p:cNvPr id="146" name="Group 326">
            <a:extLst>
              <a:ext uri="{FF2B5EF4-FFF2-40B4-BE49-F238E27FC236}">
                <a16:creationId xmlns:a16="http://schemas.microsoft.com/office/drawing/2014/main" id="{7E0F1043-F0CA-443B-BD4F-E8261C55A521}"/>
              </a:ext>
            </a:extLst>
          </p:cNvPr>
          <p:cNvGrpSpPr>
            <a:grpSpLocks noChangeAspect="1"/>
          </p:cNvGrpSpPr>
          <p:nvPr/>
        </p:nvGrpSpPr>
        <p:grpSpPr bwMode="auto">
          <a:xfrm>
            <a:off x="2573915" y="3863960"/>
            <a:ext cx="1544024" cy="742960"/>
            <a:chOff x="6816" y="2557"/>
            <a:chExt cx="259" cy="136"/>
          </a:xfrm>
          <a:noFill/>
        </p:grpSpPr>
        <p:sp useBgFill="1">
          <p:nvSpPr>
            <p:cNvPr id="149" name="Freeform 328">
              <a:extLst>
                <a:ext uri="{FF2B5EF4-FFF2-40B4-BE49-F238E27FC236}">
                  <a16:creationId xmlns:a16="http://schemas.microsoft.com/office/drawing/2014/main" id="{A4F5BA45-21D8-48DC-BEBD-195B7821F950}"/>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836"/>
            </a:p>
          </p:txBody>
        </p:sp>
        <p:sp useBgFill="1">
          <p:nvSpPr>
            <p:cNvPr id="148" name="Rectangle 327">
              <a:extLst>
                <a:ext uri="{FF2B5EF4-FFF2-40B4-BE49-F238E27FC236}">
                  <a16:creationId xmlns:a16="http://schemas.microsoft.com/office/drawing/2014/main" id="{0F260DCC-A8E6-4EE5-8A27-A2FC8299C3A0}"/>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836"/>
            </a:p>
          </p:txBody>
        </p:sp>
      </p:grpSp>
      <p:sp>
        <p:nvSpPr>
          <p:cNvPr id="130" name="Rectangle 129"/>
          <p:cNvSpPr/>
          <p:nvPr/>
        </p:nvSpPr>
        <p:spPr bwMode="auto">
          <a:xfrm>
            <a:off x="8418053" y="2218402"/>
            <a:ext cx="1621763" cy="11038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spcAft>
                <a:spcPts val="408"/>
              </a:spcAft>
              <a:defRPr/>
            </a:pPr>
            <a:r>
              <a:rPr lang="en-US" sz="1020" b="1" kern="0" spc="50">
                <a:solidFill>
                  <a:srgbClr val="505050"/>
                </a:solidFill>
                <a:latin typeface="Segoe UI Semibold" charset="0"/>
                <a:cs typeface="Segoe UI Semibold" charset="0"/>
              </a:rPr>
              <a:t>Spark</a:t>
            </a:r>
          </a:p>
          <a:p>
            <a:pPr defTabSz="950481">
              <a:spcAft>
                <a:spcPts val="408"/>
              </a:spcAft>
              <a:defRPr/>
            </a:pPr>
            <a:r>
              <a:rPr lang="en-US" sz="1020" b="1" kern="0" spc="50">
                <a:solidFill>
                  <a:srgbClr val="505050"/>
                </a:solidFill>
                <a:latin typeface="Segoe UI Semibold" charset="0"/>
                <a:cs typeface="Segoe UI Semibold" charset="0"/>
              </a:rPr>
              <a:t>SQL Server </a:t>
            </a:r>
          </a:p>
          <a:p>
            <a:pPr defTabSz="950481">
              <a:spcAft>
                <a:spcPts val="408"/>
              </a:spcAft>
              <a:defRPr/>
            </a:pPr>
            <a:r>
              <a:rPr lang="en-US" sz="1020" b="1" kern="0" spc="50">
                <a:solidFill>
                  <a:srgbClr val="505050"/>
                </a:solidFill>
                <a:latin typeface="Segoe UI Semibold" charset="0"/>
                <a:cs typeface="Segoe UI Semibold" charset="0"/>
              </a:rPr>
              <a:t>Virtual machines </a:t>
            </a:r>
          </a:p>
          <a:p>
            <a:pPr defTabSz="950481">
              <a:spcAft>
                <a:spcPts val="408"/>
              </a:spcAft>
              <a:defRPr/>
            </a:pPr>
            <a:r>
              <a:rPr lang="en-US" sz="1020" b="1" kern="0" spc="50">
                <a:solidFill>
                  <a:srgbClr val="505050"/>
                </a:solidFill>
                <a:latin typeface="Segoe UI Semibold" charset="0"/>
                <a:cs typeface="Segoe UI Semibold" charset="0"/>
              </a:rPr>
              <a:t>GPUs</a:t>
            </a:r>
          </a:p>
          <a:p>
            <a:pPr defTabSz="950481">
              <a:spcAft>
                <a:spcPts val="408"/>
              </a:spcAft>
              <a:defRPr/>
            </a:pPr>
            <a:r>
              <a:rPr lang="en-US" sz="1020" b="1" kern="0" spc="50">
                <a:solidFill>
                  <a:srgbClr val="505050"/>
                </a:solidFill>
                <a:latin typeface="Segoe UI Semibold" charset="0"/>
                <a:cs typeface="Segoe UI Semibold" charset="0"/>
              </a:rPr>
              <a:t>Container services</a:t>
            </a:r>
          </a:p>
        </p:txBody>
      </p:sp>
      <p:sp>
        <p:nvSpPr>
          <p:cNvPr id="140" name="Rectangle 139"/>
          <p:cNvSpPr/>
          <p:nvPr/>
        </p:nvSpPr>
        <p:spPr bwMode="auto">
          <a:xfrm>
            <a:off x="1972294" y="4651054"/>
            <a:ext cx="2626466" cy="5263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481">
              <a:lnSpc>
                <a:spcPct val="90000"/>
              </a:lnSpc>
              <a:defRPr/>
            </a:pPr>
            <a:r>
              <a:rPr lang="en-US" sz="1020" b="1" kern="0" spc="50">
                <a:solidFill>
                  <a:srgbClr val="505050"/>
                </a:solidFill>
                <a:latin typeface="Segoe UI Semibold" charset="0"/>
                <a:cs typeface="Segoe UI Semibold" charset="0"/>
              </a:rPr>
              <a:t>Notebooks</a:t>
            </a:r>
          </a:p>
          <a:p>
            <a:pPr algn="ctr" defTabSz="950481">
              <a:lnSpc>
                <a:spcPct val="90000"/>
              </a:lnSpc>
              <a:defRPr/>
            </a:pPr>
            <a:r>
              <a:rPr lang="en-US" sz="1020" b="1" kern="0" spc="50">
                <a:solidFill>
                  <a:srgbClr val="505050"/>
                </a:solidFill>
                <a:latin typeface="Segoe UI Semibold" charset="0"/>
                <a:cs typeface="Segoe UI Semibold" charset="0"/>
              </a:rPr>
              <a:t>IDEs</a:t>
            </a:r>
          </a:p>
          <a:p>
            <a:pPr algn="ctr" defTabSz="950481">
              <a:lnSpc>
                <a:spcPct val="90000"/>
              </a:lnSpc>
              <a:defRPr/>
            </a:pPr>
            <a:r>
              <a:rPr lang="en-US" sz="1020" b="1" kern="0" spc="50">
                <a:solidFill>
                  <a:srgbClr val="505050"/>
                </a:solidFill>
                <a:latin typeface="Segoe UI Semibold" charset="0"/>
                <a:cs typeface="Segoe UI Semibold" charset="0"/>
              </a:rPr>
              <a:t>Azure Machine Learning Workbench</a:t>
            </a:r>
          </a:p>
        </p:txBody>
      </p:sp>
      <p:sp>
        <p:nvSpPr>
          <p:cNvPr id="141" name="Rectangle 140"/>
          <p:cNvSpPr/>
          <p:nvPr/>
        </p:nvSpPr>
        <p:spPr bwMode="auto">
          <a:xfrm>
            <a:off x="2843240" y="3884612"/>
            <a:ext cx="940067" cy="555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lnSpc>
                <a:spcPct val="90000"/>
              </a:lnSpc>
              <a:defRPr/>
            </a:pPr>
            <a:r>
              <a:rPr lang="en-US" sz="816" kern="0">
                <a:gradFill>
                  <a:gsLst>
                    <a:gs pos="5970">
                      <a:srgbClr val="505050"/>
                    </a:gs>
                    <a:gs pos="21000">
                      <a:srgbClr val="505050"/>
                    </a:gs>
                  </a:gsLst>
                  <a:lin ang="5400000" scaled="1"/>
                </a:gradFill>
                <a:ea typeface="Segoe UI" pitchFamily="34" charset="0"/>
                <a:cs typeface="Segoe UI Semibold" panose="020B0702040204020203" pitchFamily="34" charset="0"/>
              </a:rPr>
              <a:t>AI dev /</a:t>
            </a:r>
          </a:p>
          <a:p>
            <a:pPr defTabSz="950481">
              <a:lnSpc>
                <a:spcPct val="90000"/>
              </a:lnSpc>
              <a:defRPr/>
            </a:pPr>
            <a:r>
              <a:rPr lang="en-US" sz="816" kern="0">
                <a:gradFill>
                  <a:gsLst>
                    <a:gs pos="5970">
                      <a:srgbClr val="505050"/>
                    </a:gs>
                    <a:gs pos="21000">
                      <a:srgbClr val="505050"/>
                    </a:gs>
                  </a:gsLst>
                  <a:lin ang="5400000" scaled="1"/>
                </a:gradFill>
                <a:ea typeface="Segoe UI" pitchFamily="34" charset="0"/>
                <a:cs typeface="Segoe UI Semibold" panose="020B0702040204020203" pitchFamily="34" charset="0"/>
              </a:rPr>
              <a:t>data scientist </a:t>
            </a:r>
          </a:p>
          <a:p>
            <a:pPr defTabSz="950481">
              <a:lnSpc>
                <a:spcPct val="90000"/>
              </a:lnSpc>
              <a:defRPr/>
            </a:pPr>
            <a:r>
              <a:rPr lang="en-US" sz="816" kern="0">
                <a:gradFill>
                  <a:gsLst>
                    <a:gs pos="5970">
                      <a:srgbClr val="505050"/>
                    </a:gs>
                    <a:gs pos="21000">
                      <a:srgbClr val="505050"/>
                    </a:gs>
                  </a:gsLst>
                  <a:lin ang="5400000" scaled="1"/>
                </a:gradFill>
                <a:ea typeface="Segoe UI" pitchFamily="34" charset="0"/>
                <a:cs typeface="Segoe UI Semibold" panose="020B0702040204020203" pitchFamily="34" charset="0"/>
              </a:rPr>
              <a:t>workstation</a:t>
            </a:r>
          </a:p>
          <a:p>
            <a:pPr defTabSz="950481">
              <a:lnSpc>
                <a:spcPct val="90000"/>
              </a:lnSpc>
              <a:defRPr/>
            </a:pPr>
            <a:r>
              <a:rPr lang="en-US" sz="816" kern="0">
                <a:gradFill>
                  <a:gsLst>
                    <a:gs pos="5970">
                      <a:srgbClr val="505050"/>
                    </a:gs>
                    <a:gs pos="21000">
                      <a:srgbClr val="505050"/>
                    </a:gs>
                  </a:gsLst>
                  <a:lin ang="5400000" scaled="1"/>
                </a:gradFill>
                <a:ea typeface="Segoe UI" pitchFamily="34" charset="0"/>
                <a:cs typeface="Segoe UI Semibold" panose="020B0702040204020203" pitchFamily="34" charset="0"/>
              </a:rPr>
              <a:t>CPU/GPU</a:t>
            </a:r>
          </a:p>
        </p:txBody>
      </p:sp>
      <p:sp>
        <p:nvSpPr>
          <p:cNvPr id="145" name="Rectangle 144"/>
          <p:cNvSpPr/>
          <p:nvPr/>
        </p:nvSpPr>
        <p:spPr bwMode="auto">
          <a:xfrm>
            <a:off x="8418053" y="4005820"/>
            <a:ext cx="2088911" cy="476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lnSpc>
                <a:spcPct val="95000"/>
              </a:lnSpc>
              <a:spcAft>
                <a:spcPts val="600"/>
              </a:spcAft>
              <a:defRPr/>
            </a:pPr>
            <a:r>
              <a:rPr lang="en-US" sz="1020" b="1" kern="0" spc="50">
                <a:solidFill>
                  <a:srgbClr val="505050"/>
                </a:solidFill>
                <a:latin typeface="Segoe UI Semibold" charset="0"/>
                <a:cs typeface="Segoe UI Semibold" charset="0"/>
              </a:rPr>
              <a:t>SQL Server</a:t>
            </a:r>
          </a:p>
          <a:p>
            <a:pPr defTabSz="950481">
              <a:lnSpc>
                <a:spcPct val="95000"/>
              </a:lnSpc>
              <a:spcAft>
                <a:spcPts val="600"/>
              </a:spcAft>
              <a:defRPr/>
            </a:pPr>
            <a:r>
              <a:rPr lang="en-US" sz="1020" b="1" kern="0" spc="50">
                <a:solidFill>
                  <a:srgbClr val="505050"/>
                </a:solidFill>
                <a:latin typeface="Segoe UI Semibold" charset="0"/>
                <a:cs typeface="Segoe UI Semibold" charset="0"/>
              </a:rPr>
              <a:t>Machine Learning Server</a:t>
            </a:r>
          </a:p>
        </p:txBody>
      </p:sp>
      <p:sp>
        <p:nvSpPr>
          <p:cNvPr id="147" name="Rectangle 146"/>
          <p:cNvSpPr/>
          <p:nvPr/>
        </p:nvSpPr>
        <p:spPr bwMode="auto">
          <a:xfrm>
            <a:off x="5429663" y="3945905"/>
            <a:ext cx="1710007" cy="252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lnSpc>
                <a:spcPct val="90000"/>
              </a:lnSpc>
              <a:defRPr/>
            </a:pPr>
            <a:r>
              <a:rPr lang="en-US" sz="1122" spc="204">
                <a:solidFill>
                  <a:srgbClr val="0078D7"/>
                </a:solidFill>
                <a:latin typeface="Segoe UI Semilight" charset="0"/>
                <a:cs typeface="Segoe UI Semilight" charset="0"/>
              </a:rPr>
              <a:t>ON-PREMISES</a:t>
            </a:r>
          </a:p>
        </p:txBody>
      </p:sp>
      <p:sp>
        <p:nvSpPr>
          <p:cNvPr id="3" name="Title 2"/>
          <p:cNvSpPr>
            <a:spLocks noGrp="1"/>
          </p:cNvSpPr>
          <p:nvPr>
            <p:ph type="title"/>
          </p:nvPr>
        </p:nvSpPr>
        <p:spPr/>
        <p:txBody>
          <a:bodyPr/>
          <a:lstStyle/>
          <a:p>
            <a:r>
              <a:rPr lang="en-US"/>
              <a:t>Azure Machine Learning</a:t>
            </a:r>
          </a:p>
        </p:txBody>
      </p:sp>
      <p:sp>
        <p:nvSpPr>
          <p:cNvPr id="175" name="Rectangle 174">
            <a:extLst>
              <a:ext uri="{FF2B5EF4-FFF2-40B4-BE49-F238E27FC236}">
                <a16:creationId xmlns:a16="http://schemas.microsoft.com/office/drawing/2014/main" id="{F41A5AF1-2CBB-4FAF-9F95-1CDD6FC0FEE3}"/>
              </a:ext>
            </a:extLst>
          </p:cNvPr>
          <p:cNvSpPr/>
          <p:nvPr/>
        </p:nvSpPr>
        <p:spPr bwMode="auto">
          <a:xfrm>
            <a:off x="5429663" y="5331556"/>
            <a:ext cx="1739917" cy="249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lnSpc>
                <a:spcPct val="90000"/>
              </a:lnSpc>
              <a:defRPr/>
            </a:pPr>
            <a:r>
              <a:rPr lang="en-US" sz="1122" spc="204">
                <a:solidFill>
                  <a:srgbClr val="0078D7"/>
                </a:solidFill>
                <a:latin typeface="Segoe UI Semilight" charset="0"/>
                <a:cs typeface="Segoe UI Semilight" charset="0"/>
              </a:rPr>
              <a:t>EDGE COMPUTING</a:t>
            </a:r>
          </a:p>
        </p:txBody>
      </p:sp>
      <p:sp>
        <p:nvSpPr>
          <p:cNvPr id="176" name="Rectangle 175">
            <a:extLst>
              <a:ext uri="{FF2B5EF4-FFF2-40B4-BE49-F238E27FC236}">
                <a16:creationId xmlns:a16="http://schemas.microsoft.com/office/drawing/2014/main" id="{91095BA4-80FA-4B1E-A5BA-7B398C967B71}"/>
              </a:ext>
            </a:extLst>
          </p:cNvPr>
          <p:cNvSpPr/>
          <p:nvPr/>
        </p:nvSpPr>
        <p:spPr bwMode="auto">
          <a:xfrm>
            <a:off x="8418053" y="5513950"/>
            <a:ext cx="1741065" cy="2462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lnSpc>
                <a:spcPct val="95000"/>
              </a:lnSpc>
              <a:spcAft>
                <a:spcPts val="600"/>
              </a:spcAft>
              <a:defRPr/>
            </a:pPr>
            <a:r>
              <a:rPr lang="en-US" sz="1020" b="1" kern="0" spc="5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E96EDD15-3D76-4B37-B293-033514616E3D}"/>
              </a:ext>
            </a:extLst>
          </p:cNvPr>
          <p:cNvSpPr/>
          <p:nvPr/>
        </p:nvSpPr>
        <p:spPr>
          <a:xfrm>
            <a:off x="1238179" y="4037212"/>
            <a:ext cx="1551494" cy="408103"/>
          </a:xfrm>
          <a:prstGeom prst="rect">
            <a:avLst/>
          </a:prstGeom>
        </p:spPr>
        <p:txBody>
          <a:bodyPr wrap="square" lIns="93260" tIns="46630" rIns="93260" bIns="46630">
            <a:spAutoFit/>
          </a:bodyPr>
          <a:lstStyle/>
          <a:p>
            <a:pPr algn="r" defTabSz="950481">
              <a:spcAft>
                <a:spcPts val="600"/>
              </a:spcAft>
              <a:defRPr/>
            </a:pPr>
            <a:r>
              <a:rPr lang="en-US" sz="1020" b="1" kern="0" spc="50">
                <a:solidFill>
                  <a:srgbClr val="505050"/>
                </a:solidFill>
                <a:latin typeface="Segoe UI Semibold" charset="0"/>
                <a:cs typeface="Segoe UI Semibold" charset="0"/>
              </a:rPr>
              <a:t>Experimentation and Model Management</a:t>
            </a:r>
          </a:p>
        </p:txBody>
      </p:sp>
      <p:sp>
        <p:nvSpPr>
          <p:cNvPr id="181" name="Rectangle 180">
            <a:extLst>
              <a:ext uri="{FF2B5EF4-FFF2-40B4-BE49-F238E27FC236}">
                <a16:creationId xmlns:a16="http://schemas.microsoft.com/office/drawing/2014/main" id="{147969A8-307F-40C6-B3AC-FF6667B641D1}"/>
              </a:ext>
            </a:extLst>
          </p:cNvPr>
          <p:cNvSpPr/>
          <p:nvPr/>
        </p:nvSpPr>
        <p:spPr bwMode="auto">
          <a:xfrm>
            <a:off x="1068220" y="1665514"/>
            <a:ext cx="3636386" cy="263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481">
              <a:lnSpc>
                <a:spcPct val="90000"/>
              </a:lnSpc>
              <a:defRPr/>
            </a:pPr>
            <a:r>
              <a:rPr lang="en-US" sz="1224" spc="204">
                <a:solidFill>
                  <a:srgbClr val="0078D7"/>
                </a:solidFill>
                <a:latin typeface="Segoe UI Semilight" charset="0"/>
                <a:cs typeface="Segoe UI Semilight" charset="0"/>
              </a:rPr>
              <a:t>AZURE MACHINE LEARNING SERVICES</a:t>
            </a:r>
          </a:p>
        </p:txBody>
      </p:sp>
      <p:sp>
        <p:nvSpPr>
          <p:cNvPr id="132" name="Rectangle 131">
            <a:extLst>
              <a:ext uri="{FF2B5EF4-FFF2-40B4-BE49-F238E27FC236}">
                <a16:creationId xmlns:a16="http://schemas.microsoft.com/office/drawing/2014/main" id="{D28F637D-E641-4AE3-9D3A-76AE9BC6F553}"/>
              </a:ext>
            </a:extLst>
          </p:cNvPr>
          <p:cNvSpPr/>
          <p:nvPr/>
        </p:nvSpPr>
        <p:spPr bwMode="auto">
          <a:xfrm>
            <a:off x="7571158" y="1665515"/>
            <a:ext cx="2845124" cy="26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481">
              <a:lnSpc>
                <a:spcPct val="90000"/>
              </a:lnSpc>
              <a:defRPr/>
            </a:pPr>
            <a:r>
              <a:rPr lang="en-US" sz="1224" spc="204">
                <a:solidFill>
                  <a:srgbClr val="0078D7"/>
                </a:solidFill>
                <a:latin typeface="Segoe UI Semilight" charset="0"/>
                <a:cs typeface="Segoe UI Semilight" charset="0"/>
              </a:rPr>
              <a:t>TRAIN &amp; DEPLOY OPTIONS</a:t>
            </a:r>
          </a:p>
        </p:txBody>
      </p:sp>
      <p:sp>
        <p:nvSpPr>
          <p:cNvPr id="134" name="Rectangle 133">
            <a:extLst>
              <a:ext uri="{FF2B5EF4-FFF2-40B4-BE49-F238E27FC236}">
                <a16:creationId xmlns:a16="http://schemas.microsoft.com/office/drawing/2014/main" id="{D0CE03C7-CE64-4310-AE81-D1072C48B1B1}"/>
              </a:ext>
            </a:extLst>
          </p:cNvPr>
          <p:cNvSpPr/>
          <p:nvPr/>
        </p:nvSpPr>
        <p:spPr bwMode="auto">
          <a:xfrm>
            <a:off x="5429663" y="2512949"/>
            <a:ext cx="1739917" cy="252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lnSpc>
                <a:spcPct val="90000"/>
              </a:lnSpc>
              <a:defRPr/>
            </a:pPr>
            <a:r>
              <a:rPr lang="en-US" sz="1122" spc="204">
                <a:solidFill>
                  <a:srgbClr val="0078D7"/>
                </a:solidFill>
                <a:latin typeface="Segoe UI Semilight" charset="0"/>
                <a:cs typeface="Segoe UI Semilight" charset="0"/>
              </a:rPr>
              <a:t>AZURE</a:t>
            </a:r>
          </a:p>
        </p:txBody>
      </p:sp>
      <p:sp>
        <p:nvSpPr>
          <p:cNvPr id="135" name="Right Bracket 134">
            <a:extLst>
              <a:ext uri="{FF2B5EF4-FFF2-40B4-BE49-F238E27FC236}">
                <a16:creationId xmlns:a16="http://schemas.microsoft.com/office/drawing/2014/main" id="{A5EF019B-643D-43F2-848A-30771D2B06A6}"/>
              </a:ext>
            </a:extLst>
          </p:cNvPr>
          <p:cNvSpPr/>
          <p:nvPr/>
        </p:nvSpPr>
        <p:spPr>
          <a:xfrm flipH="1">
            <a:off x="5392166" y="2805211"/>
            <a:ext cx="2254171" cy="2830378"/>
          </a:xfrm>
          <a:prstGeom prst="rightBracket">
            <a:avLst>
              <a:gd name="adj" fmla="val 0"/>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a:solidFill>
                <a:srgbClr val="505050"/>
              </a:solidFill>
              <a:latin typeface="Segoe UI"/>
            </a:endParaRPr>
          </a:p>
        </p:txBody>
      </p:sp>
      <p:grpSp>
        <p:nvGrpSpPr>
          <p:cNvPr id="150" name="Group 149">
            <a:extLst>
              <a:ext uri="{FF2B5EF4-FFF2-40B4-BE49-F238E27FC236}">
                <a16:creationId xmlns:a16="http://schemas.microsoft.com/office/drawing/2014/main" id="{75487FC3-A5C7-4DD5-8420-46B819096E26}"/>
              </a:ext>
            </a:extLst>
          </p:cNvPr>
          <p:cNvGrpSpPr/>
          <p:nvPr/>
        </p:nvGrpSpPr>
        <p:grpSpPr>
          <a:xfrm>
            <a:off x="7948435" y="4005820"/>
            <a:ext cx="247456" cy="470857"/>
            <a:chOff x="8078776" y="2897184"/>
            <a:chExt cx="196535" cy="373965"/>
          </a:xfrm>
        </p:grpSpPr>
        <p:sp>
          <p:nvSpPr>
            <p:cNvPr id="151" name="Rectangle 150">
              <a:extLst>
                <a:ext uri="{FF2B5EF4-FFF2-40B4-BE49-F238E27FC236}">
                  <a16:creationId xmlns:a16="http://schemas.microsoft.com/office/drawing/2014/main" id="{737CB2FA-7026-483C-8085-8BAD9E936269}"/>
                </a:ext>
              </a:extLst>
            </p:cNvPr>
            <p:cNvSpPr/>
            <p:nvPr/>
          </p:nvSpPr>
          <p:spPr bwMode="auto">
            <a:xfrm>
              <a:off x="8078776" y="2897184"/>
              <a:ext cx="196535" cy="373965"/>
            </a:xfrm>
            <a:prstGeom prst="rect">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760B304A-A267-4C4F-AEEE-F6CD03A134DA}"/>
                </a:ext>
              </a:extLst>
            </p:cNvPr>
            <p:cNvCxnSpPr>
              <a:cxnSpLocks/>
            </p:cNvCxnSpPr>
            <p:nvPr/>
          </p:nvCxnSpPr>
          <p:spPr>
            <a:xfrm>
              <a:off x="8130362" y="2964411"/>
              <a:ext cx="93362"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DE1DC13-57E1-4E1F-AE71-41B2D94AEF4D}"/>
                </a:ext>
              </a:extLst>
            </p:cNvPr>
            <p:cNvCxnSpPr>
              <a:cxnSpLocks/>
            </p:cNvCxnSpPr>
            <p:nvPr/>
          </p:nvCxnSpPr>
          <p:spPr>
            <a:xfrm>
              <a:off x="8122179" y="3147034"/>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43503FB-B567-41BE-B6FF-265CC3E95B7F}"/>
                </a:ext>
              </a:extLst>
            </p:cNvPr>
            <p:cNvCxnSpPr>
              <a:cxnSpLocks/>
            </p:cNvCxnSpPr>
            <p:nvPr/>
          </p:nvCxnSpPr>
          <p:spPr>
            <a:xfrm>
              <a:off x="8122179" y="3198956"/>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F8E8E5-1C36-4D3E-BEAA-DBA21E6D3D97}"/>
              </a:ext>
            </a:extLst>
          </p:cNvPr>
          <p:cNvGrpSpPr/>
          <p:nvPr/>
        </p:nvGrpSpPr>
        <p:grpSpPr>
          <a:xfrm>
            <a:off x="7846601" y="5402766"/>
            <a:ext cx="451125" cy="478328"/>
            <a:chOff x="6985001" y="2809178"/>
            <a:chExt cx="1545156" cy="1486376"/>
          </a:xfrm>
          <a:noFill/>
        </p:grpSpPr>
        <p:sp>
          <p:nvSpPr>
            <p:cNvPr id="14" name="Rectangle 13">
              <a:extLst>
                <a:ext uri="{FF2B5EF4-FFF2-40B4-BE49-F238E27FC236}">
                  <a16:creationId xmlns:a16="http://schemas.microsoft.com/office/drawing/2014/main" id="{2FF57283-D9F5-451D-BDB7-E577EC8C8864}"/>
                </a:ext>
              </a:extLst>
            </p:cNvPr>
            <p:cNvSpPr/>
            <p:nvPr/>
          </p:nvSpPr>
          <p:spPr bwMode="auto">
            <a:xfrm>
              <a:off x="6985001" y="2902857"/>
              <a:ext cx="450552" cy="1146098"/>
            </a:xfrm>
            <a:custGeom>
              <a:avLst/>
              <a:gdLst>
                <a:gd name="connsiteX0" fmla="*/ 0 w 450552"/>
                <a:gd name="connsiteY0" fmla="*/ 0 h 1146098"/>
                <a:gd name="connsiteX1" fmla="*/ 450552 w 450552"/>
                <a:gd name="connsiteY1" fmla="*/ 0 h 1146098"/>
                <a:gd name="connsiteX2" fmla="*/ 450552 w 450552"/>
                <a:gd name="connsiteY2" fmla="*/ 1146098 h 1146098"/>
                <a:gd name="connsiteX3" fmla="*/ 0 w 450552"/>
                <a:gd name="connsiteY3" fmla="*/ 1146098 h 1146098"/>
                <a:gd name="connsiteX4" fmla="*/ 0 w 450552"/>
                <a:gd name="connsiteY4" fmla="*/ 0 h 1146098"/>
                <a:gd name="connsiteX0" fmla="*/ 0 w 450552"/>
                <a:gd name="connsiteY0" fmla="*/ 0 h 1146098"/>
                <a:gd name="connsiteX1" fmla="*/ 450552 w 450552"/>
                <a:gd name="connsiteY1" fmla="*/ 0 h 1146098"/>
                <a:gd name="connsiteX2" fmla="*/ 450552 w 450552"/>
                <a:gd name="connsiteY2" fmla="*/ 1146098 h 1146098"/>
                <a:gd name="connsiteX3" fmla="*/ 210456 w 450552"/>
                <a:gd name="connsiteY3" fmla="*/ 1143000 h 1146098"/>
                <a:gd name="connsiteX4" fmla="*/ 0 w 450552"/>
                <a:gd name="connsiteY4" fmla="*/ 1146098 h 1146098"/>
                <a:gd name="connsiteX5" fmla="*/ 0 w 450552"/>
                <a:gd name="connsiteY5" fmla="*/ 0 h 1146098"/>
                <a:gd name="connsiteX0" fmla="*/ 450552 w 541992"/>
                <a:gd name="connsiteY0" fmla="*/ 1146098 h 1237538"/>
                <a:gd name="connsiteX1" fmla="*/ 210456 w 541992"/>
                <a:gd name="connsiteY1" fmla="*/ 1143000 h 1237538"/>
                <a:gd name="connsiteX2" fmla="*/ 0 w 541992"/>
                <a:gd name="connsiteY2" fmla="*/ 1146098 h 1237538"/>
                <a:gd name="connsiteX3" fmla="*/ 0 w 541992"/>
                <a:gd name="connsiteY3" fmla="*/ 0 h 1237538"/>
                <a:gd name="connsiteX4" fmla="*/ 450552 w 541992"/>
                <a:gd name="connsiteY4" fmla="*/ 0 h 1237538"/>
                <a:gd name="connsiteX5" fmla="*/ 541992 w 541992"/>
                <a:gd name="connsiteY5" fmla="*/ 1237538 h 1237538"/>
                <a:gd name="connsiteX0" fmla="*/ 210456 w 541992"/>
                <a:gd name="connsiteY0" fmla="*/ 1143000 h 1237538"/>
                <a:gd name="connsiteX1" fmla="*/ 0 w 541992"/>
                <a:gd name="connsiteY1" fmla="*/ 1146098 h 1237538"/>
                <a:gd name="connsiteX2" fmla="*/ 0 w 541992"/>
                <a:gd name="connsiteY2" fmla="*/ 0 h 1237538"/>
                <a:gd name="connsiteX3" fmla="*/ 450552 w 541992"/>
                <a:gd name="connsiteY3" fmla="*/ 0 h 1237538"/>
                <a:gd name="connsiteX4" fmla="*/ 541992 w 541992"/>
                <a:gd name="connsiteY4" fmla="*/ 1237538 h 1237538"/>
                <a:gd name="connsiteX0" fmla="*/ 210456 w 450552"/>
                <a:gd name="connsiteY0" fmla="*/ 1143000 h 1146098"/>
                <a:gd name="connsiteX1" fmla="*/ 0 w 450552"/>
                <a:gd name="connsiteY1" fmla="*/ 1146098 h 1146098"/>
                <a:gd name="connsiteX2" fmla="*/ 0 w 450552"/>
                <a:gd name="connsiteY2" fmla="*/ 0 h 1146098"/>
                <a:gd name="connsiteX3" fmla="*/ 450552 w 450552"/>
                <a:gd name="connsiteY3" fmla="*/ 0 h 1146098"/>
              </a:gdLst>
              <a:ahLst/>
              <a:cxnLst>
                <a:cxn ang="0">
                  <a:pos x="connsiteX0" y="connsiteY0"/>
                </a:cxn>
                <a:cxn ang="0">
                  <a:pos x="connsiteX1" y="connsiteY1"/>
                </a:cxn>
                <a:cxn ang="0">
                  <a:pos x="connsiteX2" y="connsiteY2"/>
                </a:cxn>
                <a:cxn ang="0">
                  <a:pos x="connsiteX3" y="connsiteY3"/>
                </a:cxn>
              </a:cxnLst>
              <a:rect l="l" t="t" r="r" b="b"/>
              <a:pathLst>
                <a:path w="450552" h="1146098">
                  <a:moveTo>
                    <a:pt x="210456" y="1143000"/>
                  </a:moveTo>
                  <a:lnTo>
                    <a:pt x="0" y="1146098"/>
                  </a:lnTo>
                  <a:lnTo>
                    <a:pt x="0" y="0"/>
                  </a:lnTo>
                  <a:lnTo>
                    <a:pt x="450552" y="0"/>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A2E47E5C-155B-435C-8CD0-A75BFCE56B89}"/>
                </a:ext>
              </a:extLst>
            </p:cNvPr>
            <p:cNvSpPr/>
            <p:nvPr/>
          </p:nvSpPr>
          <p:spPr bwMode="auto">
            <a:xfrm>
              <a:off x="7787492" y="2899229"/>
              <a:ext cx="742665" cy="1149726"/>
            </a:xfrm>
            <a:custGeom>
              <a:avLst/>
              <a:gdLst>
                <a:gd name="connsiteX0" fmla="*/ 0 w 742665"/>
                <a:gd name="connsiteY0" fmla="*/ 0 h 1146098"/>
                <a:gd name="connsiteX1" fmla="*/ 742665 w 742665"/>
                <a:gd name="connsiteY1" fmla="*/ 0 h 1146098"/>
                <a:gd name="connsiteX2" fmla="*/ 742665 w 742665"/>
                <a:gd name="connsiteY2" fmla="*/ 1146098 h 1146098"/>
                <a:gd name="connsiteX3" fmla="*/ 0 w 742665"/>
                <a:gd name="connsiteY3" fmla="*/ 1146098 h 1146098"/>
                <a:gd name="connsiteX4" fmla="*/ 0 w 742665"/>
                <a:gd name="connsiteY4" fmla="*/ 0 h 1146098"/>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0 w 742665"/>
                <a:gd name="connsiteY5" fmla="*/ 362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91440 w 742665"/>
                <a:gd name="connsiteY5" fmla="*/ 9506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0" fmla="*/ 427594 w 742665"/>
                <a:gd name="connsiteY0" fmla="*/ 0 h 1149726"/>
                <a:gd name="connsiteX1" fmla="*/ 742665 w 742665"/>
                <a:gd name="connsiteY1" fmla="*/ 3628 h 1149726"/>
                <a:gd name="connsiteX2" fmla="*/ 742665 w 742665"/>
                <a:gd name="connsiteY2" fmla="*/ 1149726 h 1149726"/>
                <a:gd name="connsiteX3" fmla="*/ 0 w 742665"/>
                <a:gd name="connsiteY3" fmla="*/ 1149726 h 1149726"/>
              </a:gdLst>
              <a:ahLst/>
              <a:cxnLst>
                <a:cxn ang="0">
                  <a:pos x="connsiteX0" y="connsiteY0"/>
                </a:cxn>
                <a:cxn ang="0">
                  <a:pos x="connsiteX1" y="connsiteY1"/>
                </a:cxn>
                <a:cxn ang="0">
                  <a:pos x="connsiteX2" y="connsiteY2"/>
                </a:cxn>
                <a:cxn ang="0">
                  <a:pos x="connsiteX3" y="connsiteY3"/>
                </a:cxn>
              </a:cxnLst>
              <a:rect l="l" t="t" r="r" b="b"/>
              <a:pathLst>
                <a:path w="742665" h="1149726">
                  <a:moveTo>
                    <a:pt x="427594" y="0"/>
                  </a:moveTo>
                  <a:lnTo>
                    <a:pt x="742665" y="3628"/>
                  </a:lnTo>
                  <a:lnTo>
                    <a:pt x="742665" y="1149726"/>
                  </a:lnTo>
                  <a:lnTo>
                    <a:pt x="0" y="1149726"/>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59474200-6A6E-4B87-99CE-B82098A79F07}"/>
                </a:ext>
              </a:extLst>
            </p:cNvPr>
            <p:cNvSpPr/>
            <p:nvPr/>
          </p:nvSpPr>
          <p:spPr bwMode="auto">
            <a:xfrm flipH="1">
              <a:off x="7200583" y="2809178"/>
              <a:ext cx="1126006" cy="1486376"/>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162" name="Freeform 146">
            <a:extLst>
              <a:ext uri="{FF2B5EF4-FFF2-40B4-BE49-F238E27FC236}">
                <a16:creationId xmlns:a16="http://schemas.microsoft.com/office/drawing/2014/main" id="{DC75A248-CE43-4722-8939-EA0572FC4DAB}"/>
              </a:ext>
            </a:extLst>
          </p:cNvPr>
          <p:cNvSpPr>
            <a:spLocks noChangeAspect="1"/>
          </p:cNvSpPr>
          <p:nvPr/>
        </p:nvSpPr>
        <p:spPr bwMode="auto">
          <a:xfrm>
            <a:off x="7809036" y="2575544"/>
            <a:ext cx="526252" cy="33327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IN" sz="1020">
              <a:solidFill>
                <a:srgbClr val="505050"/>
              </a:solidFill>
              <a:latin typeface="Segoe UI"/>
            </a:endParaRPr>
          </a:p>
        </p:txBody>
      </p:sp>
    </p:spTree>
    <p:extLst>
      <p:ext uri="{BB962C8B-B14F-4D97-AF65-F5344CB8AC3E}">
        <p14:creationId xmlns:p14="http://schemas.microsoft.com/office/powerpoint/2010/main" val="31887668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E11A81-0AAD-4E41-9DF0-761039D2AF89}"/>
              </a:ext>
            </a:extLst>
          </p:cNvPr>
          <p:cNvSpPr txBox="1"/>
          <p:nvPr/>
        </p:nvSpPr>
        <p:spPr>
          <a:xfrm>
            <a:off x="960437" y="4759112"/>
            <a:ext cx="2203684" cy="646331"/>
          </a:xfrm>
          <a:prstGeom prst="rect">
            <a:avLst/>
          </a:prstGeom>
          <a:noFill/>
        </p:spPr>
        <p:txBody>
          <a:bodyPr wrap="square" rtlCol="0">
            <a:spAutoFit/>
          </a:bodyPr>
          <a:lstStyle/>
          <a:p>
            <a:pPr marR="0" lvl="0" indent="0" defTabSz="932597" fontAlgn="auto">
              <a:lnSpc>
                <a:spcPct val="100000"/>
              </a:lnSpc>
              <a:spcBef>
                <a:spcPts val="0"/>
              </a:spcBef>
              <a:spcAft>
                <a:spcPts val="0"/>
              </a:spcAft>
              <a:buClrTx/>
              <a:buSzTx/>
              <a:buFontTx/>
              <a:buNone/>
              <a:tabLst/>
              <a:defRPr/>
            </a:pPr>
            <a:r>
              <a:rPr lang="en-US" sz="1200" cap="all" spc="204">
                <a:solidFill>
                  <a:srgbClr val="0078D7"/>
                </a:solidFill>
                <a:latin typeface="Segoe UI Semilight" charset="0"/>
                <a:cs typeface="Segoe UI Semilight" charset="0"/>
              </a:rPr>
              <a:t>Hyperscale, enterprise-grade infrastructure</a:t>
            </a:r>
          </a:p>
        </p:txBody>
      </p:sp>
      <p:sp>
        <p:nvSpPr>
          <p:cNvPr id="44" name="TextBox 43">
            <a:extLst>
              <a:ext uri="{FF2B5EF4-FFF2-40B4-BE49-F238E27FC236}">
                <a16:creationId xmlns:a16="http://schemas.microsoft.com/office/drawing/2014/main" id="{015657DC-A082-4700-84AC-E791195AE9B1}"/>
              </a:ext>
            </a:extLst>
          </p:cNvPr>
          <p:cNvSpPr txBox="1"/>
          <p:nvPr/>
        </p:nvSpPr>
        <p:spPr>
          <a:xfrm>
            <a:off x="960437" y="1420022"/>
            <a:ext cx="2203684" cy="461665"/>
          </a:xfrm>
          <a:prstGeom prst="rect">
            <a:avLst/>
          </a:prstGeom>
          <a:noFill/>
        </p:spPr>
        <p:txBody>
          <a:bodyPr wrap="square" rtlCol="0">
            <a:spAutoFit/>
          </a:bodyPr>
          <a:lstStyle/>
          <a:p>
            <a:pPr marR="0" lvl="0" indent="0" defTabSz="932597" fontAlgn="auto">
              <a:lnSpc>
                <a:spcPct val="100000"/>
              </a:lnSpc>
              <a:spcBef>
                <a:spcPts val="0"/>
              </a:spcBef>
              <a:spcAft>
                <a:spcPts val="0"/>
              </a:spcAft>
              <a:buClrTx/>
              <a:buSzTx/>
              <a:buFontTx/>
              <a:buNone/>
              <a:tabLst/>
              <a:defRPr/>
            </a:pPr>
            <a:r>
              <a:rPr lang="en-US" sz="1200" cap="all" spc="204">
                <a:solidFill>
                  <a:srgbClr val="0078D7"/>
                </a:solidFill>
                <a:latin typeface="Segoe UI Semilight" charset="0"/>
                <a:cs typeface="Segoe UI Semilight" charset="0"/>
              </a:rPr>
              <a:t>Developer Tools &amp; Services </a:t>
            </a:r>
          </a:p>
        </p:txBody>
      </p:sp>
      <p:sp>
        <p:nvSpPr>
          <p:cNvPr id="45" name="TextBox 44">
            <a:extLst>
              <a:ext uri="{FF2B5EF4-FFF2-40B4-BE49-F238E27FC236}">
                <a16:creationId xmlns:a16="http://schemas.microsoft.com/office/drawing/2014/main" id="{C69F4A4A-BCF6-4715-A125-309AA2B2E60F}"/>
              </a:ext>
            </a:extLst>
          </p:cNvPr>
          <p:cNvSpPr txBox="1"/>
          <p:nvPr/>
        </p:nvSpPr>
        <p:spPr>
          <a:xfrm>
            <a:off x="960437" y="2383227"/>
            <a:ext cx="2203684" cy="461665"/>
          </a:xfrm>
          <a:prstGeom prst="rect">
            <a:avLst/>
          </a:prstGeom>
          <a:noFill/>
        </p:spPr>
        <p:txBody>
          <a:bodyPr wrap="square" rtlCol="0">
            <a:spAutoFit/>
          </a:bodyPr>
          <a:lstStyle/>
          <a:p>
            <a:pPr marR="0" lvl="0" indent="0" defTabSz="932597" fontAlgn="auto">
              <a:lnSpc>
                <a:spcPct val="100000"/>
              </a:lnSpc>
              <a:spcBef>
                <a:spcPts val="0"/>
              </a:spcBef>
              <a:spcAft>
                <a:spcPts val="0"/>
              </a:spcAft>
              <a:buClrTx/>
              <a:buSzTx/>
              <a:buFontTx/>
              <a:buNone/>
              <a:tabLst/>
              <a:defRPr/>
            </a:pPr>
            <a:r>
              <a:rPr lang="en-US" sz="1200" cap="all" spc="204">
                <a:solidFill>
                  <a:srgbClr val="0078D7"/>
                </a:solidFill>
                <a:latin typeface="Segoe UI Semilight" charset="0"/>
                <a:cs typeface="Segoe UI Semilight" charset="0"/>
              </a:rPr>
              <a:t>Open platform for data science </a:t>
            </a:r>
          </a:p>
        </p:txBody>
      </p:sp>
      <p:sp>
        <p:nvSpPr>
          <p:cNvPr id="42" name="TextBox 41">
            <a:extLst>
              <a:ext uri="{FF2B5EF4-FFF2-40B4-BE49-F238E27FC236}">
                <a16:creationId xmlns:a16="http://schemas.microsoft.com/office/drawing/2014/main" id="{C36FC7C0-416A-460C-8048-555B158176F6}"/>
              </a:ext>
            </a:extLst>
          </p:cNvPr>
          <p:cNvSpPr txBox="1"/>
          <p:nvPr/>
        </p:nvSpPr>
        <p:spPr>
          <a:xfrm>
            <a:off x="3703764" y="5935775"/>
            <a:ext cx="1981200"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Hardware</a:t>
            </a:r>
          </a:p>
        </p:txBody>
      </p:sp>
      <p:sp>
        <p:nvSpPr>
          <p:cNvPr id="52" name="TextBox 51">
            <a:extLst>
              <a:ext uri="{FF2B5EF4-FFF2-40B4-BE49-F238E27FC236}">
                <a16:creationId xmlns:a16="http://schemas.microsoft.com/office/drawing/2014/main" id="{A03A76F3-3378-4EFB-ADCF-B232D2ECA8ED}"/>
              </a:ext>
            </a:extLst>
          </p:cNvPr>
          <p:cNvSpPr txBox="1"/>
          <p:nvPr/>
        </p:nvSpPr>
        <p:spPr>
          <a:xfrm>
            <a:off x="3698367" y="5316060"/>
            <a:ext cx="1981200"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Storage management</a:t>
            </a:r>
          </a:p>
        </p:txBody>
      </p:sp>
      <p:sp>
        <p:nvSpPr>
          <p:cNvPr id="53" name="TextBox 52">
            <a:extLst>
              <a:ext uri="{FF2B5EF4-FFF2-40B4-BE49-F238E27FC236}">
                <a16:creationId xmlns:a16="http://schemas.microsoft.com/office/drawing/2014/main" id="{F2C206FC-E35C-4C67-8987-CE1FB644B717}"/>
              </a:ext>
            </a:extLst>
          </p:cNvPr>
          <p:cNvSpPr txBox="1"/>
          <p:nvPr/>
        </p:nvSpPr>
        <p:spPr>
          <a:xfrm>
            <a:off x="3698367" y="4696346"/>
            <a:ext cx="1981200"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Software</a:t>
            </a:r>
          </a:p>
        </p:txBody>
      </p:sp>
      <p:sp>
        <p:nvSpPr>
          <p:cNvPr id="9" name="Title 8">
            <a:extLst>
              <a:ext uri="{FF2B5EF4-FFF2-40B4-BE49-F238E27FC236}">
                <a16:creationId xmlns:a16="http://schemas.microsoft.com/office/drawing/2014/main" id="{6EB603C2-4EFD-4823-94AB-153F3A02BEB5}"/>
              </a:ext>
            </a:extLst>
          </p:cNvPr>
          <p:cNvSpPr>
            <a:spLocks noGrp="1"/>
          </p:cNvSpPr>
          <p:nvPr>
            <p:ph type="title"/>
          </p:nvPr>
        </p:nvSpPr>
        <p:spPr/>
        <p:txBody>
          <a:bodyPr/>
          <a:lstStyle/>
          <a:p>
            <a:r>
              <a:rPr lang="en-US"/>
              <a:t>The ML &amp; AI Platform </a:t>
            </a:r>
          </a:p>
        </p:txBody>
      </p:sp>
      <p:sp>
        <p:nvSpPr>
          <p:cNvPr id="54" name="Rectangle 53">
            <a:extLst>
              <a:ext uri="{FF2B5EF4-FFF2-40B4-BE49-F238E27FC236}">
                <a16:creationId xmlns:a16="http://schemas.microsoft.com/office/drawing/2014/main" id="{C6548804-78BD-47BC-8B45-1C674F1E204C}"/>
              </a:ext>
            </a:extLst>
          </p:cNvPr>
          <p:cNvSpPr/>
          <p:nvPr/>
        </p:nvSpPr>
        <p:spPr bwMode="auto">
          <a:xfrm>
            <a:off x="4320262" y="1527108"/>
            <a:ext cx="6310854" cy="251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spcAft>
                <a:spcPts val="408"/>
              </a:spcAft>
              <a:defRPr/>
            </a:pPr>
            <a:r>
              <a:rPr lang="en-US" sz="1020" b="1" kern="0" spc="50">
                <a:solidFill>
                  <a:srgbClr val="505050"/>
                </a:solidFill>
                <a:latin typeface="Segoe UI Semibold" charset="0"/>
                <a:cs typeface="Segoe UI Semibold" charset="0"/>
              </a:rPr>
              <a:t>AI Applications (1st &amp; 3rd party)          Cognitive Services          Bot Framework</a:t>
            </a:r>
          </a:p>
        </p:txBody>
      </p:sp>
      <p:sp>
        <p:nvSpPr>
          <p:cNvPr id="55" name="Rectangle 54">
            <a:extLst>
              <a:ext uri="{FF2B5EF4-FFF2-40B4-BE49-F238E27FC236}">
                <a16:creationId xmlns:a16="http://schemas.microsoft.com/office/drawing/2014/main" id="{C07AD26A-6321-4374-A187-3A25713DBEBF}"/>
              </a:ext>
            </a:extLst>
          </p:cNvPr>
          <p:cNvSpPr/>
          <p:nvPr/>
        </p:nvSpPr>
        <p:spPr bwMode="auto">
          <a:xfrm>
            <a:off x="3698367" y="4956710"/>
            <a:ext cx="5103949" cy="251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spcAft>
                <a:spcPts val="408"/>
              </a:spcAft>
              <a:defRPr/>
            </a:pPr>
            <a:r>
              <a:rPr lang="en-US" sz="1020" b="1" kern="0" spc="50">
                <a:solidFill>
                  <a:srgbClr val="505050"/>
                </a:solidFill>
                <a:latin typeface="Segoe UI Semibold" charset="0"/>
                <a:cs typeface="Segoe UI Semibold" charset="0"/>
              </a:rPr>
              <a:t>Spark          AI Batch Training          DS VM          SQL Server          ACS</a:t>
            </a:r>
          </a:p>
        </p:txBody>
      </p:sp>
      <p:sp>
        <p:nvSpPr>
          <p:cNvPr id="58" name="Rectangle 57">
            <a:extLst>
              <a:ext uri="{FF2B5EF4-FFF2-40B4-BE49-F238E27FC236}">
                <a16:creationId xmlns:a16="http://schemas.microsoft.com/office/drawing/2014/main" id="{A6AAE64C-C7EA-4E73-8A0F-8C974FF2F036}"/>
              </a:ext>
            </a:extLst>
          </p:cNvPr>
          <p:cNvSpPr/>
          <p:nvPr/>
        </p:nvSpPr>
        <p:spPr bwMode="auto">
          <a:xfrm>
            <a:off x="3698367" y="5582937"/>
            <a:ext cx="5103949" cy="251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spcAft>
                <a:spcPts val="408"/>
              </a:spcAft>
              <a:defRPr/>
            </a:pPr>
            <a:r>
              <a:rPr lang="en-US" sz="1020" b="1" kern="0" spc="50">
                <a:solidFill>
                  <a:srgbClr val="505050"/>
                </a:solidFill>
                <a:latin typeface="Segoe UI Semibold" charset="0"/>
                <a:cs typeface="Segoe UI Semibold" charset="0"/>
              </a:rPr>
              <a:t>BLOB          Cosmos DB          SQL DB/DW          ADLS</a:t>
            </a:r>
          </a:p>
        </p:txBody>
      </p:sp>
      <p:sp>
        <p:nvSpPr>
          <p:cNvPr id="60" name="Rectangle 59">
            <a:extLst>
              <a:ext uri="{FF2B5EF4-FFF2-40B4-BE49-F238E27FC236}">
                <a16:creationId xmlns:a16="http://schemas.microsoft.com/office/drawing/2014/main" id="{9C64470F-654C-4C54-A985-C40E12C6232D}"/>
              </a:ext>
            </a:extLst>
          </p:cNvPr>
          <p:cNvSpPr/>
          <p:nvPr/>
        </p:nvSpPr>
        <p:spPr bwMode="auto">
          <a:xfrm>
            <a:off x="3699679" y="6217925"/>
            <a:ext cx="5102637" cy="251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spcAft>
                <a:spcPts val="408"/>
              </a:spcAft>
              <a:defRPr/>
            </a:pPr>
            <a:r>
              <a:rPr lang="en-US" sz="1020" b="1" kern="0" spc="50">
                <a:solidFill>
                  <a:srgbClr val="505050"/>
                </a:solidFill>
                <a:latin typeface="Segoe UI Semibold" charset="0"/>
                <a:cs typeface="Segoe UI Semibold" charset="0"/>
              </a:rPr>
              <a:t>CPUs          FPGA          GPUs          </a:t>
            </a:r>
            <a:r>
              <a:rPr lang="en-US" sz="1020" b="1" kern="0" spc="50" err="1">
                <a:solidFill>
                  <a:srgbClr val="505050"/>
                </a:solidFill>
                <a:latin typeface="Segoe UI Semibold" charset="0"/>
                <a:cs typeface="Segoe UI Semibold" charset="0"/>
              </a:rPr>
              <a:t>IoT</a:t>
            </a:r>
            <a:endParaRPr lang="en-US" sz="1020" b="1" kern="0" spc="50">
              <a:solidFill>
                <a:srgbClr val="505050"/>
              </a:solidFill>
              <a:latin typeface="Segoe UI Semibold" charset="0"/>
              <a:cs typeface="Segoe UI Semibold" charset="0"/>
            </a:endParaRPr>
          </a:p>
        </p:txBody>
      </p:sp>
      <p:sp>
        <p:nvSpPr>
          <p:cNvPr id="62" name="TextBox 61">
            <a:extLst>
              <a:ext uri="{FF2B5EF4-FFF2-40B4-BE49-F238E27FC236}">
                <a16:creationId xmlns:a16="http://schemas.microsoft.com/office/drawing/2014/main" id="{DC6D656B-0568-4B34-B51D-41C8A5F8DE36}"/>
              </a:ext>
            </a:extLst>
          </p:cNvPr>
          <p:cNvSpPr txBox="1"/>
          <p:nvPr/>
        </p:nvSpPr>
        <p:spPr>
          <a:xfrm>
            <a:off x="3696916" y="2269332"/>
            <a:ext cx="2740832" cy="276999"/>
          </a:xfrm>
          <a:prstGeom prst="rect">
            <a:avLst/>
          </a:prstGeom>
          <a:noFill/>
        </p:spPr>
        <p:txBody>
          <a:bodyPr wrap="square" rtlCol="0">
            <a:spAutoFit/>
          </a:bodyPr>
          <a:lstStyle/>
          <a:p>
            <a:pPr defTabSz="932597">
              <a:defRPr/>
            </a:pPr>
            <a:r>
              <a:rPr lang="en-US" sz="1200">
                <a:solidFill>
                  <a:srgbClr val="0078D7"/>
                </a:solidFill>
                <a:latin typeface="Segoe UI Semibold" panose="020B0702040204020203" pitchFamily="34" charset="0"/>
                <a:cs typeface="Segoe UI Semilight" charset="0"/>
              </a:rPr>
              <a:t>Azure Machine Learning</a:t>
            </a:r>
          </a:p>
        </p:txBody>
      </p:sp>
      <p:sp>
        <p:nvSpPr>
          <p:cNvPr id="63" name="TextBox 62">
            <a:extLst>
              <a:ext uri="{FF2B5EF4-FFF2-40B4-BE49-F238E27FC236}">
                <a16:creationId xmlns:a16="http://schemas.microsoft.com/office/drawing/2014/main" id="{6C59C5BC-05BC-4B8C-91D1-F31F578B9A98}"/>
              </a:ext>
            </a:extLst>
          </p:cNvPr>
          <p:cNvSpPr txBox="1"/>
          <p:nvPr/>
        </p:nvSpPr>
        <p:spPr>
          <a:xfrm>
            <a:off x="7752852" y="2680936"/>
            <a:ext cx="2588257"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Model deployment &amp; management</a:t>
            </a:r>
          </a:p>
        </p:txBody>
      </p:sp>
      <p:sp>
        <p:nvSpPr>
          <p:cNvPr id="65" name="TextBox 64">
            <a:extLst>
              <a:ext uri="{FF2B5EF4-FFF2-40B4-BE49-F238E27FC236}">
                <a16:creationId xmlns:a16="http://schemas.microsoft.com/office/drawing/2014/main" id="{195F3B6F-BE0B-4458-8B5D-49AE18DF076C}"/>
              </a:ext>
            </a:extLst>
          </p:cNvPr>
          <p:cNvSpPr txBox="1"/>
          <p:nvPr/>
        </p:nvSpPr>
        <p:spPr>
          <a:xfrm>
            <a:off x="4320262" y="3294834"/>
            <a:ext cx="1981200"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Machine Learning toolkits</a:t>
            </a:r>
          </a:p>
        </p:txBody>
      </p:sp>
      <p:sp>
        <p:nvSpPr>
          <p:cNvPr id="66" name="TextBox 65">
            <a:extLst>
              <a:ext uri="{FF2B5EF4-FFF2-40B4-BE49-F238E27FC236}">
                <a16:creationId xmlns:a16="http://schemas.microsoft.com/office/drawing/2014/main" id="{8ADF88E7-2E44-48E9-903D-1CFFB8BA658D}"/>
              </a:ext>
            </a:extLst>
          </p:cNvPr>
          <p:cNvSpPr txBox="1"/>
          <p:nvPr/>
        </p:nvSpPr>
        <p:spPr>
          <a:xfrm>
            <a:off x="4320262" y="2634562"/>
            <a:ext cx="2512057" cy="461665"/>
          </a:xfrm>
          <a:prstGeom prst="rect">
            <a:avLst/>
          </a:prstGeom>
          <a:noFill/>
        </p:spPr>
        <p:txBody>
          <a:bodyPr wrap="square" rtlCol="0">
            <a:spAutoFit/>
          </a:bodyPr>
          <a:lstStyle/>
          <a:p>
            <a:pPr lvl="0">
              <a:defRPr/>
            </a:pPr>
            <a:r>
              <a:rPr lang="en-US" sz="1200">
                <a:solidFill>
                  <a:schemeClr val="tx2"/>
                </a:solidFill>
                <a:cs typeface="Segoe UI Light" panose="020B0502040204020203" pitchFamily="34" charset="0"/>
              </a:rPr>
              <a:t>Experimentation management, data prep, &amp; collaboration</a:t>
            </a:r>
          </a:p>
        </p:txBody>
      </p:sp>
      <p:sp>
        <p:nvSpPr>
          <p:cNvPr id="71" name="Rectangle 70">
            <a:extLst>
              <a:ext uri="{FF2B5EF4-FFF2-40B4-BE49-F238E27FC236}">
                <a16:creationId xmlns:a16="http://schemas.microsoft.com/office/drawing/2014/main" id="{4672147B-EAEF-48D3-B73A-30B28705E190}"/>
              </a:ext>
            </a:extLst>
          </p:cNvPr>
          <p:cNvSpPr/>
          <p:nvPr/>
        </p:nvSpPr>
        <p:spPr bwMode="auto">
          <a:xfrm>
            <a:off x="4320262" y="3570615"/>
            <a:ext cx="2185912" cy="850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2" spcCol="0" rtlCol="0" fromWordArt="0" anchor="t" anchorCtr="0" forceAA="0" compatLnSpc="1">
            <a:prstTxWarp prst="textNoShape">
              <a:avLst/>
            </a:prstTxWarp>
            <a:noAutofit/>
          </a:bodyPr>
          <a:lstStyle/>
          <a:p>
            <a:pPr defTabSz="950481">
              <a:spcAft>
                <a:spcPts val="408"/>
              </a:spcAft>
              <a:defRPr/>
            </a:pPr>
            <a:r>
              <a:rPr lang="en-US" sz="1020" b="1" kern="0" spc="50">
                <a:solidFill>
                  <a:srgbClr val="505050"/>
                </a:solidFill>
                <a:latin typeface="Segoe UI Semibold" charset="0"/>
                <a:cs typeface="Segoe UI Semibold" charset="0"/>
              </a:rPr>
              <a:t>CNTK</a:t>
            </a:r>
          </a:p>
          <a:p>
            <a:pPr defTabSz="950481">
              <a:spcAft>
                <a:spcPts val="408"/>
              </a:spcAft>
              <a:defRPr/>
            </a:pPr>
            <a:r>
              <a:rPr lang="en-US" sz="1020" b="1" kern="0" spc="50" err="1">
                <a:solidFill>
                  <a:srgbClr val="505050"/>
                </a:solidFill>
                <a:latin typeface="Segoe UI Semibold" charset="0"/>
                <a:cs typeface="Segoe UI Semibold" charset="0"/>
              </a:rPr>
              <a:t>Tensorflow</a:t>
            </a:r>
            <a:endParaRPr lang="en-US" sz="1020" b="1" kern="0" spc="50">
              <a:solidFill>
                <a:srgbClr val="505050"/>
              </a:solidFill>
              <a:latin typeface="Segoe UI Semibold" charset="0"/>
              <a:cs typeface="Segoe UI Semibold" charset="0"/>
            </a:endParaRPr>
          </a:p>
          <a:p>
            <a:pPr defTabSz="950481">
              <a:spcAft>
                <a:spcPts val="408"/>
              </a:spcAft>
              <a:defRPr/>
            </a:pPr>
            <a:r>
              <a:rPr lang="en-US" sz="1020" b="1" kern="0" spc="50">
                <a:solidFill>
                  <a:srgbClr val="505050"/>
                </a:solidFill>
                <a:latin typeface="Segoe UI Semibold" charset="0"/>
                <a:cs typeface="Segoe UI Semibold" charset="0"/>
              </a:rPr>
              <a:t>ML Server</a:t>
            </a:r>
          </a:p>
          <a:p>
            <a:pPr defTabSz="950481">
              <a:spcAft>
                <a:spcPts val="408"/>
              </a:spcAft>
              <a:defRPr/>
            </a:pPr>
            <a:r>
              <a:rPr lang="en-US" sz="1020" b="1" kern="0" spc="50" err="1">
                <a:solidFill>
                  <a:srgbClr val="505050"/>
                </a:solidFill>
                <a:latin typeface="Segoe UI Semibold" charset="0"/>
                <a:cs typeface="Segoe UI Semibold" charset="0"/>
              </a:rPr>
              <a:t>Scikit</a:t>
            </a:r>
            <a:r>
              <a:rPr lang="en-US" sz="1020" b="1" kern="0" spc="50">
                <a:solidFill>
                  <a:srgbClr val="505050"/>
                </a:solidFill>
                <a:latin typeface="Segoe UI Semibold" charset="0"/>
                <a:cs typeface="Segoe UI Semibold" charset="0"/>
              </a:rPr>
              <a:t>-Learn</a:t>
            </a:r>
          </a:p>
          <a:p>
            <a:pPr defTabSz="950481">
              <a:spcAft>
                <a:spcPts val="408"/>
              </a:spcAft>
              <a:defRPr/>
            </a:pPr>
            <a:r>
              <a:rPr lang="en-US" sz="1020" b="1" kern="0" spc="50">
                <a:solidFill>
                  <a:srgbClr val="505050"/>
                </a:solidFill>
                <a:latin typeface="Segoe UI Semibold" charset="0"/>
                <a:cs typeface="Segoe UI Semibold" charset="0"/>
              </a:rPr>
              <a:t>Other Libs.</a:t>
            </a:r>
          </a:p>
          <a:p>
            <a:pPr defTabSz="950481">
              <a:spcAft>
                <a:spcPts val="408"/>
              </a:spcAft>
              <a:defRPr/>
            </a:pPr>
            <a:r>
              <a:rPr lang="en-US" sz="1020" b="1" kern="0" spc="50">
                <a:solidFill>
                  <a:srgbClr val="505050"/>
                </a:solidFill>
                <a:latin typeface="Segoe UI Semibold" charset="0"/>
                <a:cs typeface="Segoe UI Semibold" charset="0"/>
              </a:rPr>
              <a:t>PROSE</a:t>
            </a:r>
          </a:p>
        </p:txBody>
      </p:sp>
      <p:sp>
        <p:nvSpPr>
          <p:cNvPr id="74" name="Rectangle 73">
            <a:extLst>
              <a:ext uri="{FF2B5EF4-FFF2-40B4-BE49-F238E27FC236}">
                <a16:creationId xmlns:a16="http://schemas.microsoft.com/office/drawing/2014/main" id="{76377159-D39D-4ECC-B741-6F5CF3684166}"/>
              </a:ext>
            </a:extLst>
          </p:cNvPr>
          <p:cNvSpPr/>
          <p:nvPr/>
        </p:nvSpPr>
        <p:spPr bwMode="auto">
          <a:xfrm>
            <a:off x="7764588" y="2982143"/>
            <a:ext cx="2448514" cy="8759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0481">
              <a:spcAft>
                <a:spcPts val="408"/>
              </a:spcAft>
              <a:defRPr/>
            </a:pPr>
            <a:r>
              <a:rPr lang="en-US" sz="1020" b="1" kern="0" spc="50">
                <a:solidFill>
                  <a:srgbClr val="505050"/>
                </a:solidFill>
                <a:latin typeface="Segoe UI Semibold" charset="0"/>
                <a:cs typeface="Segoe UI Semibold" charset="0"/>
              </a:rPr>
              <a:t>Docker</a:t>
            </a:r>
          </a:p>
          <a:p>
            <a:pPr defTabSz="950481">
              <a:spcAft>
                <a:spcPts val="408"/>
              </a:spcAft>
              <a:defRPr/>
            </a:pPr>
            <a:r>
              <a:rPr lang="en-US" sz="1020" b="1" kern="0" spc="50">
                <a:solidFill>
                  <a:srgbClr val="505050"/>
                </a:solidFill>
                <a:latin typeface="Segoe UI Semibold" charset="0"/>
                <a:cs typeface="Segoe UI Semibold" charset="0"/>
              </a:rPr>
              <a:t>Cloud – Spark, SQL, other engines</a:t>
            </a:r>
          </a:p>
          <a:p>
            <a:pPr defTabSz="950481">
              <a:spcAft>
                <a:spcPts val="408"/>
              </a:spcAft>
              <a:defRPr/>
            </a:pPr>
            <a:r>
              <a:rPr lang="en-US" sz="1020" b="1" kern="0" spc="50">
                <a:solidFill>
                  <a:srgbClr val="505050"/>
                </a:solidFill>
                <a:latin typeface="Segoe UI Semibold" charset="0"/>
                <a:cs typeface="Segoe UI Semibold" charset="0"/>
              </a:rPr>
              <a:t>ML Server – Spark, SQL, VMs</a:t>
            </a:r>
          </a:p>
          <a:p>
            <a:pPr defTabSz="950481">
              <a:spcAft>
                <a:spcPts val="408"/>
              </a:spcAft>
              <a:defRPr/>
            </a:pPr>
            <a:r>
              <a:rPr lang="en-US" sz="1020" b="1" kern="0" spc="50">
                <a:solidFill>
                  <a:srgbClr val="505050"/>
                </a:solidFill>
                <a:latin typeface="Segoe UI Semibold" charset="0"/>
                <a:cs typeface="Segoe UI Semibold" charset="0"/>
              </a:rPr>
              <a:t>Edge</a:t>
            </a:r>
          </a:p>
        </p:txBody>
      </p:sp>
      <p:sp>
        <p:nvSpPr>
          <p:cNvPr id="112" name="Freeform 146">
            <a:extLst>
              <a:ext uri="{FF2B5EF4-FFF2-40B4-BE49-F238E27FC236}">
                <a16:creationId xmlns:a16="http://schemas.microsoft.com/office/drawing/2014/main" id="{1D23F683-BBF5-47A1-8391-006C01D3D302}"/>
              </a:ext>
            </a:extLst>
          </p:cNvPr>
          <p:cNvSpPr>
            <a:spLocks noChangeAspect="1"/>
          </p:cNvSpPr>
          <p:nvPr/>
        </p:nvSpPr>
        <p:spPr bwMode="auto">
          <a:xfrm>
            <a:off x="7272462" y="2707377"/>
            <a:ext cx="353882" cy="22411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IN" sz="1020">
              <a:solidFill>
                <a:srgbClr val="505050"/>
              </a:solidFill>
              <a:latin typeface="Segoe UI"/>
            </a:endParaRPr>
          </a:p>
        </p:txBody>
      </p:sp>
      <p:grpSp>
        <p:nvGrpSpPr>
          <p:cNvPr id="113" name="Group 112">
            <a:extLst>
              <a:ext uri="{FF2B5EF4-FFF2-40B4-BE49-F238E27FC236}">
                <a16:creationId xmlns:a16="http://schemas.microsoft.com/office/drawing/2014/main" id="{89B7348D-88BA-4D5F-A958-00896EEC8777}"/>
              </a:ext>
            </a:extLst>
          </p:cNvPr>
          <p:cNvGrpSpPr/>
          <p:nvPr/>
        </p:nvGrpSpPr>
        <p:grpSpPr>
          <a:xfrm>
            <a:off x="3890735" y="1489469"/>
            <a:ext cx="271208" cy="331996"/>
            <a:chOff x="3003960" y="3685414"/>
            <a:chExt cx="403310" cy="493707"/>
          </a:xfrm>
        </p:grpSpPr>
        <p:grpSp>
          <p:nvGrpSpPr>
            <p:cNvPr id="114" name="Group 113">
              <a:extLst>
                <a:ext uri="{FF2B5EF4-FFF2-40B4-BE49-F238E27FC236}">
                  <a16:creationId xmlns:a16="http://schemas.microsoft.com/office/drawing/2014/main" id="{C1F7618F-4E92-4B32-8B22-13903050939A}"/>
                </a:ext>
              </a:extLst>
            </p:cNvPr>
            <p:cNvGrpSpPr/>
            <p:nvPr/>
          </p:nvGrpSpPr>
          <p:grpSpPr>
            <a:xfrm>
              <a:off x="3003960" y="3685414"/>
              <a:ext cx="403310" cy="493707"/>
              <a:chOff x="3003960" y="3685414"/>
              <a:chExt cx="403310" cy="493707"/>
            </a:xfrm>
          </p:grpSpPr>
          <p:sp>
            <p:nvSpPr>
              <p:cNvPr id="116" name="Snip Single Corner Rectangle 26">
                <a:extLst>
                  <a:ext uri="{FF2B5EF4-FFF2-40B4-BE49-F238E27FC236}">
                    <a16:creationId xmlns:a16="http://schemas.microsoft.com/office/drawing/2014/main" id="{B2267F6F-502D-41E2-B91B-CB97F4AFA6C9}"/>
                  </a:ext>
                </a:extLst>
              </p:cNvPr>
              <p:cNvSpPr/>
              <p:nvPr/>
            </p:nvSpPr>
            <p:spPr bwMode="auto">
              <a:xfrm flipH="1">
                <a:off x="3003960" y="3685414"/>
                <a:ext cx="403310" cy="493707"/>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Triangle 27">
                <a:extLst>
                  <a:ext uri="{FF2B5EF4-FFF2-40B4-BE49-F238E27FC236}">
                    <a16:creationId xmlns:a16="http://schemas.microsoft.com/office/drawing/2014/main" id="{4EC8B23D-F9BF-4E69-ABA4-FB80C36C36D9}"/>
                  </a:ext>
                </a:extLst>
              </p:cNvPr>
              <p:cNvSpPr/>
              <p:nvPr/>
            </p:nvSpPr>
            <p:spPr bwMode="auto">
              <a:xfrm rot="8100000">
                <a:off x="3012552" y="3733609"/>
                <a:ext cx="160049" cy="80930"/>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5" name="Double Brace 114">
              <a:extLst>
                <a:ext uri="{FF2B5EF4-FFF2-40B4-BE49-F238E27FC236}">
                  <a16:creationId xmlns:a16="http://schemas.microsoft.com/office/drawing/2014/main" id="{8AC98DB2-DB7E-45E4-8C3A-1D73E04296C7}"/>
                </a:ext>
              </a:extLst>
            </p:cNvPr>
            <p:cNvSpPr/>
            <p:nvPr/>
          </p:nvSpPr>
          <p:spPr>
            <a:xfrm>
              <a:off x="3141092" y="3865115"/>
              <a:ext cx="129047" cy="177800"/>
            </a:xfrm>
            <a:prstGeom prst="bracePair">
              <a:avLst>
                <a:gd name="adj" fmla="val 14659"/>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94C05446-39A8-4091-ABB6-27E5A564882E}"/>
              </a:ext>
            </a:extLst>
          </p:cNvPr>
          <p:cNvGrpSpPr/>
          <p:nvPr/>
        </p:nvGrpSpPr>
        <p:grpSpPr>
          <a:xfrm>
            <a:off x="3839943" y="3286288"/>
            <a:ext cx="372792" cy="317576"/>
            <a:chOff x="3097731" y="3411002"/>
            <a:chExt cx="3912131" cy="3332680"/>
          </a:xfrm>
        </p:grpSpPr>
        <p:sp>
          <p:nvSpPr>
            <p:cNvPr id="119" name="Freeform: Shape 399">
              <a:extLst>
                <a:ext uri="{FF2B5EF4-FFF2-40B4-BE49-F238E27FC236}">
                  <a16:creationId xmlns:a16="http://schemas.microsoft.com/office/drawing/2014/main" id="{F72C48C6-2FE9-4ADF-83D9-C9C0C55A2B9F}"/>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0" name="Group 119">
              <a:extLst>
                <a:ext uri="{FF2B5EF4-FFF2-40B4-BE49-F238E27FC236}">
                  <a16:creationId xmlns:a16="http://schemas.microsoft.com/office/drawing/2014/main" id="{87A8BC3E-7AE6-4325-9DD9-2BEC1AFA922F}"/>
                </a:ext>
              </a:extLst>
            </p:cNvPr>
            <p:cNvGrpSpPr/>
            <p:nvPr/>
          </p:nvGrpSpPr>
          <p:grpSpPr>
            <a:xfrm>
              <a:off x="3558863" y="3838170"/>
              <a:ext cx="2873016" cy="2905512"/>
              <a:chOff x="3440120" y="3859753"/>
              <a:chExt cx="2873016" cy="2905512"/>
            </a:xfrm>
          </p:grpSpPr>
          <p:sp>
            <p:nvSpPr>
              <p:cNvPr id="121" name="Freeform: Shape 120">
                <a:extLst>
                  <a:ext uri="{FF2B5EF4-FFF2-40B4-BE49-F238E27FC236}">
                    <a16:creationId xmlns:a16="http://schemas.microsoft.com/office/drawing/2014/main" id="{BAC023A5-66B7-45CD-99AD-55A238DCCF4A}"/>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1B8F9975-83CA-4A92-AD99-29D1C137F781}"/>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498C2F6B-AE08-4982-9501-3D9DCA7E17AE}"/>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D44583AD-D89A-4AA0-A8B7-94A1F5DA74C7}"/>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5" name="Freeform: Shape 124">
                <a:extLst>
                  <a:ext uri="{FF2B5EF4-FFF2-40B4-BE49-F238E27FC236}">
                    <a16:creationId xmlns:a16="http://schemas.microsoft.com/office/drawing/2014/main" id="{2D27276F-3F44-4CF9-BA72-FEC2D862DAD1}"/>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1895AF62-D64B-4C03-B500-24BDAF5964FF}"/>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7" name="Freeform: Shape 126">
                <a:extLst>
                  <a:ext uri="{FF2B5EF4-FFF2-40B4-BE49-F238E27FC236}">
                    <a16:creationId xmlns:a16="http://schemas.microsoft.com/office/drawing/2014/main" id="{FA44E03D-A0A9-4C57-A74D-546655EC3F3E}"/>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8" name="Freeform: Shape 127">
                <a:extLst>
                  <a:ext uri="{FF2B5EF4-FFF2-40B4-BE49-F238E27FC236}">
                    <a16:creationId xmlns:a16="http://schemas.microsoft.com/office/drawing/2014/main" id="{97002E2F-EE59-4288-97E2-3D19FE134AAE}"/>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FA1352B5-C9FD-4627-8E03-85229238F4CA}"/>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97AD86C5-8C6A-4999-B117-EFACC5402637}"/>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42"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3904418" y="2745625"/>
            <a:ext cx="243842" cy="265614"/>
            <a:chOff x="3861" y="4291602"/>
            <a:chExt cx="112" cy="244433"/>
          </a:xfrm>
        </p:grpSpPr>
        <p:sp>
          <p:nvSpPr>
            <p:cNvPr id="143"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4"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5"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6"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7"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8"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cxnSp>
        <p:nvCxnSpPr>
          <p:cNvPr id="169" name="Straight Connector 168">
            <a:extLst>
              <a:ext uri="{FF2B5EF4-FFF2-40B4-BE49-F238E27FC236}">
                <a16:creationId xmlns:a16="http://schemas.microsoft.com/office/drawing/2014/main" id="{19E2D631-C9A7-44D7-9E3E-D0C022D7C24C}"/>
              </a:ext>
            </a:extLst>
          </p:cNvPr>
          <p:cNvCxnSpPr/>
          <p:nvPr/>
        </p:nvCxnSpPr>
        <p:spPr>
          <a:xfrm>
            <a:off x="991816" y="4475612"/>
            <a:ext cx="9326880" cy="0"/>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9E2D631-C9A7-44D7-9E3E-D0C022D7C24C}"/>
              </a:ext>
            </a:extLst>
          </p:cNvPr>
          <p:cNvCxnSpPr/>
          <p:nvPr/>
        </p:nvCxnSpPr>
        <p:spPr>
          <a:xfrm>
            <a:off x="991816" y="2101162"/>
            <a:ext cx="9326880" cy="0"/>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3" name="Right Bracket 172"/>
          <p:cNvSpPr/>
          <p:nvPr/>
        </p:nvSpPr>
        <p:spPr>
          <a:xfrm rot="-5400000">
            <a:off x="7014624" y="-682145"/>
            <a:ext cx="53665" cy="65836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a:solidFill>
                <a:srgbClr val="505050"/>
              </a:solidFill>
              <a:latin typeface="Segoe UI"/>
            </a:endParaRPr>
          </a:p>
        </p:txBody>
      </p:sp>
    </p:spTree>
    <p:extLst>
      <p:ext uri="{BB962C8B-B14F-4D97-AF65-F5344CB8AC3E}">
        <p14:creationId xmlns:p14="http://schemas.microsoft.com/office/powerpoint/2010/main" val="66469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a:xfrm>
            <a:off x="274639" y="295276"/>
            <a:ext cx="11889564" cy="917575"/>
          </a:xfrm>
        </p:spPr>
        <p:txBody>
          <a:bodyPr/>
          <a:lstStyle/>
          <a:p>
            <a:pPr>
              <a:spcBef>
                <a:spcPts val="0"/>
              </a:spcBef>
              <a:defRPr/>
            </a:pPr>
            <a:r>
              <a:rPr lang="en-US"/>
              <a:t>Bring AI everywhere</a:t>
            </a:r>
          </a:p>
        </p:txBody>
      </p:sp>
      <p:sp>
        <p:nvSpPr>
          <p:cNvPr id="13" name="TextBox 12"/>
          <p:cNvSpPr txBox="1"/>
          <p:nvPr/>
        </p:nvSpPr>
        <p:spPr>
          <a:xfrm>
            <a:off x="8375086" y="4223226"/>
            <a:ext cx="3671867" cy="877538"/>
          </a:xfrm>
          <a:prstGeom prst="rect">
            <a:avLst/>
          </a:prstGeom>
          <a:noFill/>
        </p:spPr>
        <p:txBody>
          <a:bodyPr wrap="square" lIns="93234" tIns="149175" rIns="186468" bIns="149175" rtlCol="0">
            <a:spAutoFit/>
          </a:bodyPr>
          <a:lstStyle/>
          <a:p>
            <a:pPr algn="ctr" defTabSz="1242953">
              <a:lnSpc>
                <a:spcPct val="90000"/>
              </a:lnSpc>
              <a:defRPr/>
            </a:pPr>
            <a:r>
              <a:rPr lang="en-US" sz="2040" kern="0">
                <a:solidFill>
                  <a:srgbClr val="0078D7"/>
                </a:solidFill>
                <a:latin typeface="Segoe UI Semilight" charset="0"/>
                <a:ea typeface="Segoe UI Semilight" charset="0"/>
                <a:cs typeface="Segoe UI Semilight" charset="0"/>
              </a:rPr>
              <a:t>Begin building now with the tools and platforms you know</a:t>
            </a:r>
          </a:p>
        </p:txBody>
      </p:sp>
      <p:sp>
        <p:nvSpPr>
          <p:cNvPr id="10" name="TextBox 9"/>
          <p:cNvSpPr txBox="1"/>
          <p:nvPr/>
        </p:nvSpPr>
        <p:spPr>
          <a:xfrm>
            <a:off x="827570" y="4227145"/>
            <a:ext cx="2902288" cy="941626"/>
          </a:xfrm>
          <a:prstGeom prst="rect">
            <a:avLst/>
          </a:prstGeom>
          <a:noFill/>
        </p:spPr>
        <p:txBody>
          <a:bodyPr wrap="square" lIns="93234" tIns="149175" rIns="186468" bIns="149175" rtlCol="0">
            <a:spAutoFit/>
          </a:bodyPr>
          <a:lstStyle/>
          <a:p>
            <a:pPr algn="ctr" defTabSz="932597"/>
            <a:r>
              <a:rPr lang="en-US" sz="2040">
                <a:solidFill>
                  <a:srgbClr val="0078D7"/>
                </a:solidFill>
                <a:latin typeface="Segoe UI Semilight" charset="0"/>
                <a:ea typeface="Segoe UI Semilight" charset="0"/>
                <a:cs typeface="Segoe UI Semilight" charset="0"/>
              </a:rPr>
              <a:t>Build, deploy, and </a:t>
            </a:r>
            <a:br>
              <a:rPr lang="en-US" sz="2040">
                <a:solidFill>
                  <a:srgbClr val="0078D7"/>
                </a:solidFill>
                <a:latin typeface="Segoe UI Semilight" charset="0"/>
                <a:ea typeface="Segoe UI Semilight" charset="0"/>
                <a:cs typeface="Segoe UI Semilight" charset="0"/>
              </a:rPr>
            </a:br>
            <a:r>
              <a:rPr lang="en-US" sz="2040">
                <a:solidFill>
                  <a:srgbClr val="0078D7"/>
                </a:solidFill>
                <a:latin typeface="Segoe UI Semilight" charset="0"/>
                <a:ea typeface="Segoe UI Semilight" charset="0"/>
                <a:cs typeface="Segoe UI Semilight" charset="0"/>
              </a:rPr>
              <a:t>manage at scale</a:t>
            </a:r>
          </a:p>
        </p:txBody>
      </p:sp>
      <p:sp>
        <p:nvSpPr>
          <p:cNvPr id="7" name="TextBox 6"/>
          <p:cNvSpPr txBox="1"/>
          <p:nvPr/>
        </p:nvSpPr>
        <p:spPr>
          <a:xfrm>
            <a:off x="4880773" y="4197391"/>
            <a:ext cx="2918624" cy="941626"/>
          </a:xfrm>
          <a:prstGeom prst="rect">
            <a:avLst/>
          </a:prstGeom>
          <a:noFill/>
        </p:spPr>
        <p:txBody>
          <a:bodyPr wrap="square" lIns="93234" tIns="149175" rIns="186468" bIns="149175" rtlCol="0">
            <a:spAutoFit/>
          </a:bodyPr>
          <a:lstStyle/>
          <a:p>
            <a:pPr algn="ctr" defTabSz="932597"/>
            <a:r>
              <a:rPr lang="en-US" sz="2040">
                <a:solidFill>
                  <a:srgbClr val="0078D7"/>
                </a:solidFill>
                <a:latin typeface="Segoe UI Semilight" charset="0"/>
                <a:ea typeface="Segoe UI Semilight" charset="0"/>
                <a:cs typeface="Segoe UI Semilight" charset="0"/>
              </a:rPr>
              <a:t>Boost productivity with agile development</a:t>
            </a:r>
          </a:p>
        </p:txBody>
      </p:sp>
      <p:sp>
        <p:nvSpPr>
          <p:cNvPr id="17" name="TextBox 16">
            <a:extLst>
              <a:ext uri="{FF2B5EF4-FFF2-40B4-BE49-F238E27FC236}">
                <a16:creationId xmlns:a16="http://schemas.microsoft.com/office/drawing/2014/main" id="{09C36349-542E-4EB1-9796-18AE3B583F40}"/>
              </a:ext>
            </a:extLst>
          </p:cNvPr>
          <p:cNvSpPr txBox="1"/>
          <p:nvPr/>
        </p:nvSpPr>
        <p:spPr>
          <a:xfrm>
            <a:off x="274639" y="1127480"/>
            <a:ext cx="5815406" cy="340392"/>
          </a:xfrm>
          <a:prstGeom prst="rect">
            <a:avLst/>
          </a:prstGeom>
          <a:noFill/>
        </p:spPr>
        <p:txBody>
          <a:bodyPr wrap="square" lIns="146304" tIns="46630" rIns="93260" bIns="46630" rtlCol="0">
            <a:spAutoFit/>
          </a:bodyPr>
          <a:lstStyle/>
          <a:p>
            <a:pPr defTabSz="932597"/>
            <a:r>
              <a:rPr lang="en-US" sz="1600" spc="100">
                <a:solidFill>
                  <a:schemeClr val="tx2"/>
                </a:solidFill>
                <a:cs typeface="Segoe UI Light" panose="020B0502040204020203" pitchFamily="34" charset="0"/>
              </a:rPr>
              <a:t>Benefit from the fastest AI developer cloud</a:t>
            </a:r>
          </a:p>
        </p:txBody>
      </p:sp>
      <p:grpSp>
        <p:nvGrpSpPr>
          <p:cNvPr id="4" name="Group 3"/>
          <p:cNvGrpSpPr/>
          <p:nvPr/>
        </p:nvGrpSpPr>
        <p:grpSpPr>
          <a:xfrm>
            <a:off x="1602670" y="2705405"/>
            <a:ext cx="1352091" cy="1352091"/>
            <a:chOff x="1482598" y="2452914"/>
            <a:chExt cx="1501550" cy="1501550"/>
          </a:xfrm>
        </p:grpSpPr>
        <p:sp>
          <p:nvSpPr>
            <p:cNvPr id="3" name="Oval 2">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p:grpSpPr>
          <p:sp>
            <p:nvSpPr>
              <p:cNvPr id="12"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grpSp>
            <p:nvGrpSpPr>
              <p:cNvPr id="14" name="Group 13">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p:grpSpPr>
            <p:sp>
              <p:nvSpPr>
                <p:cNvPr id="15"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sp>
              <p:nvSpPr>
                <p:cNvPr id="16"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cxnSp>
              <p:nvCxnSpPr>
                <p:cNvPr id="18" name="Straight Connector 17">
                  <a:extLst>
                    <a:ext uri="{FF2B5EF4-FFF2-40B4-BE49-F238E27FC236}">
                      <a16:creationId xmlns:a16="http://schemas.microsoft.com/office/drawing/2014/main" id="{7E4EFFE2-8B43-4650-BC8B-B167F55C10E9}"/>
                    </a:ext>
                  </a:extLst>
                </p:cNvPr>
                <p:cNvCxnSpPr>
                  <a:cxnSpLocks/>
                  <a:stCxn id="15" idx="1"/>
                  <a:endCxn id="16"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9505193" y="2705405"/>
            <a:ext cx="1352091" cy="1352091"/>
            <a:chOff x="9230873" y="2452914"/>
            <a:chExt cx="1501550" cy="1501550"/>
          </a:xfrm>
        </p:grpSpPr>
        <p:sp>
          <p:nvSpPr>
            <p:cNvPr id="9" name="Oval 8">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5" name="Group 4"/>
          <p:cNvGrpSpPr/>
          <p:nvPr/>
        </p:nvGrpSpPr>
        <p:grpSpPr>
          <a:xfrm>
            <a:off x="5664040" y="2705405"/>
            <a:ext cx="1352091" cy="1352091"/>
            <a:chOff x="5464695" y="2452914"/>
            <a:chExt cx="1501550" cy="1501550"/>
          </a:xfrm>
        </p:grpSpPr>
        <p:sp>
          <p:nvSpPr>
            <p:cNvPr id="8" name="Oval 7">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p:grpSpPr>
          <p:sp>
            <p:nvSpPr>
              <p:cNvPr id="21"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2"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3"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4"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5"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6"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27"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grpSp>
      </p:grpSp>
    </p:spTree>
    <p:extLst>
      <p:ext uri="{BB962C8B-B14F-4D97-AF65-F5344CB8AC3E}">
        <p14:creationId xmlns:p14="http://schemas.microsoft.com/office/powerpoint/2010/main" val="2689280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4" presetClass="path" presetSubtype="0" decel="100000" fill="hold" grpId="1" nodeType="withEffect">
                                  <p:stCondLst>
                                    <p:cond delay="100"/>
                                  </p:stCondLst>
                                  <p:childTnLst>
                                    <p:animMotion origin="layout" path="M -4.16667E-6 -3.33333E-6 L -4.16667E-6 -0.04537 " pathEditMode="relative" rAng="0" ptsTypes="AA">
                                      <p:cBhvr>
                                        <p:cTn id="9" dur="600" spd="-100000" fill="hold"/>
                                        <p:tgtEl>
                                          <p:spTgt spid="10"/>
                                        </p:tgtEl>
                                        <p:attrNameLst>
                                          <p:attrName>ppt_x</p:attrName>
                                          <p:attrName>ppt_y</p:attrName>
                                        </p:attrNameLst>
                                      </p:cBhvr>
                                      <p:rCtr x="0" y="-226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grpId="1" nodeType="withEffect">
                                  <p:stCondLst>
                                    <p:cond delay="200"/>
                                  </p:stCondLst>
                                  <p:childTnLst>
                                    <p:animMotion origin="layout" path="M 4.375E-6 3.33333E-6 L 4.375E-6 -0.04537 " pathEditMode="relative" rAng="0" ptsTypes="AA">
                                      <p:cBhvr>
                                        <p:cTn id="14" dur="600" spd="-100000" fill="hold"/>
                                        <p:tgtEl>
                                          <p:spTgt spid="7"/>
                                        </p:tgtEl>
                                        <p:attrNameLst>
                                          <p:attrName>ppt_x</p:attrName>
                                          <p:attrName>ppt_y</p:attrName>
                                        </p:attrNameLst>
                                      </p:cBhvr>
                                      <p:rCtr x="0" y="-2269"/>
                                    </p:animMotion>
                                  </p:childTnLst>
                                </p:cTn>
                              </p:par>
                              <p:par>
                                <p:cTn id="15" presetID="10" presetClass="entr" presetSubtype="0" fill="hold" grpId="0" nodeType="withEffect">
                                  <p:stCondLst>
                                    <p:cond delay="3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64" presetClass="path" presetSubtype="0" decel="100000" fill="hold" grpId="1" nodeType="withEffect">
                                  <p:stCondLst>
                                    <p:cond delay="300"/>
                                  </p:stCondLst>
                                  <p:childTnLst>
                                    <p:animMotion origin="layout" path="M 2.08333E-7 -7.40741E-7 L 2.08333E-7 -0.04537 " pathEditMode="relative" rAng="0" ptsTypes="AA">
                                      <p:cBhvr>
                                        <p:cTn id="19" dur="600" spd="-100000" fill="hold"/>
                                        <p:tgtEl>
                                          <p:spTgt spid="13"/>
                                        </p:tgtEl>
                                        <p:attrNameLst>
                                          <p:attrName>ppt_x</p:attrName>
                                          <p:attrName>ppt_y</p:attrName>
                                        </p:attrNameLst>
                                      </p:cBhvr>
                                      <p:rCtr x="0" y="-2269"/>
                                    </p:animMotion>
                                  </p:childTnLst>
                                </p:cTn>
                              </p:par>
                              <p:par>
                                <p:cTn id="20" presetID="10" presetClass="entr" presetSubtype="0" fill="hold" grpId="0"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64" presetClass="path" presetSubtype="0" decel="100000" fill="hold" grpId="1" nodeType="withEffect">
                                  <p:stCondLst>
                                    <p:cond delay="100"/>
                                  </p:stCondLst>
                                  <p:childTnLst>
                                    <p:animMotion origin="layout" path="M -4.16667E-6 -3.33333E-6 L -4.16667E-6 -0.04537 " pathEditMode="relative" rAng="0" ptsTypes="AA">
                                      <p:cBhvr>
                                        <p:cTn id="24" dur="600" spd="-100000" fill="hold"/>
                                        <p:tgtEl>
                                          <p:spTgt spid="17"/>
                                        </p:tgtEl>
                                        <p:attrNameLst>
                                          <p:attrName>ppt_x</p:attrName>
                                          <p:attrName>ppt_y</p:attrName>
                                        </p:attrNameLst>
                                      </p:cBhvr>
                                      <p:rCtr x="0"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712040" y="2425001"/>
            <a:ext cx="5217534" cy="1092384"/>
          </a:xfrm>
        </p:spPr>
        <p:txBody>
          <a:bodyPr/>
          <a:lstStyle/>
          <a:p>
            <a:r>
              <a:rPr lang="en-US"/>
              <a:t>Build, deploy, </a:t>
            </a:r>
            <a:br>
              <a:rPr lang="en-US"/>
            </a:br>
            <a:r>
              <a:rPr lang="en-US"/>
              <a:t>and manage at scale</a:t>
            </a:r>
          </a:p>
        </p:txBody>
      </p:sp>
      <p:pic>
        <p:nvPicPr>
          <p:cNvPr id="4" name="Picture Placeholder 3">
            <a:extLst>
              <a:ext uri="{FF2B5EF4-FFF2-40B4-BE49-F238E27FC236}">
                <a16:creationId xmlns:a16="http://schemas.microsoft.com/office/drawing/2014/main" id="{26D63E14-36F3-405E-A958-296CAB09F888}"/>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239477" y="-1"/>
            <a:ext cx="6196116" cy="6994525"/>
          </a:xfrm>
        </p:spPr>
      </p:pic>
      <p:sp>
        <p:nvSpPr>
          <p:cNvPr id="5" name="Text Placeholder 4">
            <a:extLst>
              <a:ext uri="{FF2B5EF4-FFF2-40B4-BE49-F238E27FC236}">
                <a16:creationId xmlns:a16="http://schemas.microsoft.com/office/drawing/2014/main" id="{A70136E5-2E41-453C-AA80-51DB40E52772}"/>
              </a:ext>
            </a:extLst>
          </p:cNvPr>
          <p:cNvSpPr>
            <a:spLocks noGrp="1"/>
          </p:cNvSpPr>
          <p:nvPr>
            <p:ph type="body" sz="quarter" idx="11"/>
          </p:nvPr>
        </p:nvSpPr>
        <p:spPr>
          <a:xfrm>
            <a:off x="712040" y="3769235"/>
            <a:ext cx="4604681" cy="2120942"/>
          </a:xfrm>
        </p:spPr>
        <p:txBody>
          <a:bodyPr/>
          <a:lstStyle/>
          <a:p>
            <a:pPr marL="0" indent="0">
              <a:buNone/>
            </a:pPr>
            <a:r>
              <a:rPr lang="en-US"/>
              <a:t>Build and deploy everywhere – cloud, </a:t>
            </a:r>
            <a:br>
              <a:rPr lang="en-US"/>
            </a:br>
            <a:r>
              <a:rPr lang="en-US"/>
              <a:t>on-premises, edge, and in-data</a:t>
            </a:r>
          </a:p>
          <a:p>
            <a:pPr marL="0" indent="0">
              <a:buNone/>
            </a:pPr>
            <a:r>
              <a:rPr lang="en-US"/>
              <a:t>Deploy in minutes with data driven management and retraining of all your models</a:t>
            </a:r>
          </a:p>
          <a:p>
            <a:pPr marL="0" indent="0">
              <a:buNone/>
            </a:pPr>
            <a:r>
              <a:rPr lang="en-US"/>
              <a:t>Prototype locally then scale up and out with VMs, Spark clusters, and GPUs</a:t>
            </a:r>
          </a:p>
          <a:p>
            <a:pPr marL="0" indent="0">
              <a:buNone/>
            </a:pPr>
            <a:r>
              <a:rPr lang="en-US"/>
              <a:t>Real time, high through-put insights everywhere, including Excel integration</a:t>
            </a:r>
          </a:p>
        </p:txBody>
      </p:sp>
      <p:grpSp>
        <p:nvGrpSpPr>
          <p:cNvPr id="56" name="Group 55"/>
          <p:cNvGrpSpPr/>
          <p:nvPr/>
        </p:nvGrpSpPr>
        <p:grpSpPr>
          <a:xfrm>
            <a:off x="5140143" y="229257"/>
            <a:ext cx="841878" cy="841878"/>
            <a:chOff x="1482598" y="2452914"/>
            <a:chExt cx="1501550" cy="1501550"/>
          </a:xfrm>
        </p:grpSpPr>
        <p:sp>
          <p:nvSpPr>
            <p:cNvPr id="57" name="Oval 56">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p:grpSpPr>
          <p:sp>
            <p:nvSpPr>
              <p:cNvPr id="59"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p:grpSpPr>
            <p:sp>
              <p:nvSpPr>
                <p:cNvPr id="61"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2"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cxnSp>
              <p:nvCxnSpPr>
                <p:cNvPr id="63" name="Straight Connector 62">
                  <a:extLst>
                    <a:ext uri="{FF2B5EF4-FFF2-40B4-BE49-F238E27FC236}">
                      <a16:creationId xmlns:a16="http://schemas.microsoft.com/office/drawing/2014/main" id="{7E4EFFE2-8B43-4650-BC8B-B167F55C10E9}"/>
                    </a:ext>
                  </a:extLst>
                </p:cNvPr>
                <p:cNvCxnSpPr>
                  <a:cxnSpLocks/>
                  <a:stCxn id="69" idx="1"/>
                  <a:endCxn id="70"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5636693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212851"/>
            <a:ext cx="5638798" cy="2877711"/>
          </a:xfrm>
          <a:prstGeom prst="rect">
            <a:avLst/>
          </a:prstGeom>
        </p:spPr>
        <p:txBody>
          <a:bodyPr wrap="square" tIns="182880">
            <a:spAutoFit/>
          </a:bodyPr>
          <a:lstStyle/>
          <a:p>
            <a:pPr defTabSz="932239">
              <a:spcBef>
                <a:spcPts val="1800"/>
              </a:spcBef>
              <a:buClr>
                <a:schemeClr val="tx2"/>
              </a:buClr>
            </a:pPr>
            <a:r>
              <a:rPr lang="en-US" sz="1600">
                <a:cs typeface="Segoe UI Light" panose="020B0502040204020203" pitchFamily="34" charset="0"/>
              </a:rPr>
              <a:t>Deployment and management of models as HTTP services</a:t>
            </a:r>
          </a:p>
          <a:p>
            <a:pPr defTabSz="932239">
              <a:spcBef>
                <a:spcPts val="1800"/>
              </a:spcBef>
              <a:buClr>
                <a:schemeClr val="tx2"/>
              </a:buClr>
            </a:pPr>
            <a:r>
              <a:rPr lang="en-US" sz="1600">
                <a:cs typeface="Segoe UI Light" panose="020B0502040204020203" pitchFamily="34" charset="0"/>
              </a:rPr>
              <a:t>Container-based hosting of real time and batch processing</a:t>
            </a:r>
          </a:p>
          <a:p>
            <a:pPr defTabSz="932239">
              <a:spcBef>
                <a:spcPts val="1800"/>
              </a:spcBef>
              <a:buClr>
                <a:schemeClr val="tx2"/>
              </a:buClr>
            </a:pPr>
            <a:r>
              <a:rPr lang="en-US" sz="1600">
                <a:cs typeface="Segoe UI Light" panose="020B0502040204020203" pitchFamily="34" charset="0"/>
              </a:rPr>
              <a:t>Management and monitoring through Azure </a:t>
            </a:r>
            <a:br>
              <a:rPr lang="en-US" sz="1600">
                <a:cs typeface="Segoe UI Light" panose="020B0502040204020203" pitchFamily="34" charset="0"/>
              </a:rPr>
            </a:br>
            <a:r>
              <a:rPr lang="en-US" sz="1600">
                <a:cs typeface="Segoe UI Light" panose="020B0502040204020203" pitchFamily="34" charset="0"/>
              </a:rPr>
              <a:t>(e.g., </a:t>
            </a:r>
            <a:r>
              <a:rPr lang="en-US" sz="1600" err="1">
                <a:cs typeface="Segoe UI Light" panose="020B0502040204020203" pitchFamily="34" charset="0"/>
              </a:rPr>
              <a:t>AppInsights</a:t>
            </a:r>
            <a:r>
              <a:rPr lang="en-US" sz="1600">
                <a:cs typeface="Segoe UI Light" panose="020B0502040204020203" pitchFamily="34" charset="0"/>
              </a:rPr>
              <a:t>)</a:t>
            </a:r>
          </a:p>
          <a:p>
            <a:pPr defTabSz="932239">
              <a:spcBef>
                <a:spcPts val="1800"/>
              </a:spcBef>
              <a:buClr>
                <a:schemeClr val="tx2"/>
              </a:buClr>
            </a:pPr>
            <a:r>
              <a:rPr lang="en-US" sz="1600">
                <a:cs typeface="Segoe UI Light" panose="020B0502040204020203" pitchFamily="34" charset="0"/>
              </a:rPr>
              <a:t>First class support for </a:t>
            </a:r>
            <a:r>
              <a:rPr lang="en-US" sz="1600" err="1">
                <a:cs typeface="Segoe UI Light" panose="020B0502040204020203" pitchFamily="34" charset="0"/>
              </a:rPr>
              <a:t>SparkML</a:t>
            </a:r>
            <a:r>
              <a:rPr lang="en-US" sz="1600">
                <a:cs typeface="Segoe UI Light" panose="020B0502040204020203" pitchFamily="34" charset="0"/>
              </a:rPr>
              <a:t>, Python, CNTK, TF, TLC, R, extensible to support others (Caffe, </a:t>
            </a:r>
            <a:r>
              <a:rPr lang="en-US" sz="1600" err="1">
                <a:cs typeface="Segoe UI Light" panose="020B0502040204020203" pitchFamily="34" charset="0"/>
              </a:rPr>
              <a:t>MXnet</a:t>
            </a:r>
            <a:r>
              <a:rPr lang="en-US" sz="1600">
                <a:cs typeface="Segoe UI Light" panose="020B0502040204020203" pitchFamily="34" charset="0"/>
              </a:rPr>
              <a:t>)</a:t>
            </a:r>
          </a:p>
          <a:p>
            <a:pPr defTabSz="932239">
              <a:spcBef>
                <a:spcPts val="1800"/>
              </a:spcBef>
              <a:buClr>
                <a:schemeClr val="tx2"/>
              </a:buClr>
            </a:pPr>
            <a:r>
              <a:rPr lang="en-US" sz="1600">
                <a:cs typeface="Segoe UI Light" panose="020B0502040204020203" pitchFamily="34" charset="0"/>
              </a:rPr>
              <a:t>Service authoring in Python and .NET Core </a:t>
            </a:r>
          </a:p>
        </p:txBody>
      </p:sp>
      <p:grpSp>
        <p:nvGrpSpPr>
          <p:cNvPr id="4" name="Group 3">
            <a:extLst>
              <a:ext uri="{FF2B5EF4-FFF2-40B4-BE49-F238E27FC236}">
                <a16:creationId xmlns:a16="http://schemas.microsoft.com/office/drawing/2014/main" id="{73773C4D-518F-49AB-AD2B-AE9C6EF8B337}"/>
              </a:ext>
            </a:extLst>
          </p:cNvPr>
          <p:cNvGrpSpPr/>
          <p:nvPr/>
        </p:nvGrpSpPr>
        <p:grpSpPr>
          <a:xfrm>
            <a:off x="6294437" y="2520836"/>
            <a:ext cx="6050543" cy="1952853"/>
            <a:chOff x="0" y="3883924"/>
            <a:chExt cx="9214606" cy="2974076"/>
          </a:xfrm>
        </p:grpSpPr>
        <p:pic>
          <p:nvPicPr>
            <p:cNvPr id="5" name="Picture 4">
              <a:extLst>
                <a:ext uri="{FF2B5EF4-FFF2-40B4-BE49-F238E27FC236}">
                  <a16:creationId xmlns:a16="http://schemas.microsoft.com/office/drawing/2014/main" id="{7A7A3C71-1C67-4C4A-B4D9-83211A7EED36}"/>
                </a:ext>
              </a:extLst>
            </p:cNvPr>
            <p:cNvPicPr>
              <a:picLocks noChangeAspect="1"/>
            </p:cNvPicPr>
            <p:nvPr/>
          </p:nvPicPr>
          <p:blipFill rotWithShape="1">
            <a:blip r:embed="rId3"/>
            <a:srcRect r="24421"/>
            <a:stretch/>
          </p:blipFill>
          <p:spPr>
            <a:xfrm>
              <a:off x="0" y="3883924"/>
              <a:ext cx="9214604" cy="1929044"/>
            </a:xfrm>
            <a:prstGeom prst="rect">
              <a:avLst/>
            </a:prstGeom>
          </p:spPr>
        </p:pic>
        <p:pic>
          <p:nvPicPr>
            <p:cNvPr id="6" name="Picture 5">
              <a:extLst>
                <a:ext uri="{FF2B5EF4-FFF2-40B4-BE49-F238E27FC236}">
                  <a16:creationId xmlns:a16="http://schemas.microsoft.com/office/drawing/2014/main" id="{53A16E7B-ACB1-4BCE-990D-08A5A326753F}"/>
                </a:ext>
              </a:extLst>
            </p:cNvPr>
            <p:cNvPicPr>
              <a:picLocks noChangeAspect="1"/>
            </p:cNvPicPr>
            <p:nvPr/>
          </p:nvPicPr>
          <p:blipFill rotWithShape="1">
            <a:blip r:embed="rId4"/>
            <a:srcRect r="24421"/>
            <a:stretch/>
          </p:blipFill>
          <p:spPr>
            <a:xfrm>
              <a:off x="0" y="5812971"/>
              <a:ext cx="9214606" cy="1045029"/>
            </a:xfrm>
            <a:prstGeom prst="rect">
              <a:avLst/>
            </a:prstGeom>
          </p:spPr>
        </p:pic>
      </p:grpSp>
      <p:grpSp>
        <p:nvGrpSpPr>
          <p:cNvPr id="20" name="Group 19">
            <a:extLst>
              <a:ext uri="{FF2B5EF4-FFF2-40B4-BE49-F238E27FC236}">
                <a16:creationId xmlns:a16="http://schemas.microsoft.com/office/drawing/2014/main" id="{35D950A7-10E2-4EF4-8F6B-9DCB07C47549}"/>
              </a:ext>
            </a:extLst>
          </p:cNvPr>
          <p:cNvGrpSpPr/>
          <p:nvPr/>
        </p:nvGrpSpPr>
        <p:grpSpPr>
          <a:xfrm>
            <a:off x="11322325" y="229257"/>
            <a:ext cx="841878" cy="841878"/>
            <a:chOff x="1482598" y="2452914"/>
            <a:chExt cx="1501550" cy="1501550"/>
          </a:xfrm>
        </p:grpSpPr>
        <p:sp>
          <p:nvSpPr>
            <p:cNvPr id="21" name="Oval 20">
              <a:extLst>
                <a:ext uri="{FF2B5EF4-FFF2-40B4-BE49-F238E27FC236}">
                  <a16:creationId xmlns:a16="http://schemas.microsoft.com/office/drawing/2014/main" id="{B0D6CEB0-B446-4C78-81D3-C219984946EE}"/>
                </a:ext>
              </a:extLst>
            </p:cNvPr>
            <p:cNvSpPr/>
            <p:nvPr/>
          </p:nvSpPr>
          <p:spPr bwMode="auto">
            <a:xfrm>
              <a:off x="1482598" y="2452914"/>
              <a:ext cx="1501550" cy="150155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72E5C9A7-3D0F-4DEE-A404-8392206F313A}"/>
                </a:ext>
              </a:extLst>
            </p:cNvPr>
            <p:cNvGrpSpPr/>
            <p:nvPr/>
          </p:nvGrpSpPr>
          <p:grpSpPr>
            <a:xfrm>
              <a:off x="1894089" y="2864405"/>
              <a:ext cx="678568" cy="678568"/>
              <a:chOff x="4157799" y="3257006"/>
              <a:chExt cx="1065166" cy="1065166"/>
            </a:xfrm>
          </p:grpSpPr>
          <p:sp>
            <p:nvSpPr>
              <p:cNvPr id="23" name="Freeform: Shape 11">
                <a:extLst>
                  <a:ext uri="{FF2B5EF4-FFF2-40B4-BE49-F238E27FC236}">
                    <a16:creationId xmlns:a16="http://schemas.microsoft.com/office/drawing/2014/main" id="{FAA30680-3F12-4939-A567-3B8186522C13}"/>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C534B0C2-D3DA-488F-BE26-F59E96C4164A}"/>
                  </a:ext>
                </a:extLst>
              </p:cNvPr>
              <p:cNvGrpSpPr/>
              <p:nvPr/>
            </p:nvGrpSpPr>
            <p:grpSpPr>
              <a:xfrm>
                <a:off x="4190341" y="3461656"/>
                <a:ext cx="836696" cy="828301"/>
                <a:chOff x="3924301" y="3326121"/>
                <a:chExt cx="1242014" cy="1229549"/>
              </a:xfrm>
            </p:grpSpPr>
            <p:sp>
              <p:nvSpPr>
                <p:cNvPr id="25" name="Freeform: Shape 14">
                  <a:extLst>
                    <a:ext uri="{FF2B5EF4-FFF2-40B4-BE49-F238E27FC236}">
                      <a16:creationId xmlns:a16="http://schemas.microsoft.com/office/drawing/2014/main" id="{2AA7AC7B-1D8E-46D4-9BE9-C7065F7211D0}"/>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Freeform: Shape 15">
                  <a:extLst>
                    <a:ext uri="{FF2B5EF4-FFF2-40B4-BE49-F238E27FC236}">
                      <a16:creationId xmlns:a16="http://schemas.microsoft.com/office/drawing/2014/main" id="{FE3B7532-5FC1-442F-AD3F-9E69A4F5A64F}"/>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7AA40931-F566-442E-BD4C-65BA14DD0C77}"/>
                    </a:ext>
                  </a:extLst>
                </p:cNvPr>
                <p:cNvCxnSpPr>
                  <a:cxnSpLocks/>
                </p:cNvCxnSpPr>
                <p:nvPr/>
              </p:nvCxnSpPr>
              <p:spPr>
                <a:xfrm flipV="1">
                  <a:off x="3924301" y="3326121"/>
                  <a:ext cx="1242014" cy="1229549"/>
                </a:xfrm>
                <a:prstGeom prst="line">
                  <a:avLst/>
                </a:prstGeom>
                <a:noFill/>
                <a:ln w="15875" cap="flat" cmpd="sng" algn="ctr">
                  <a:solidFill>
                    <a:srgbClr val="FFFFFF"/>
                  </a:solidFill>
                  <a:prstDash val="solid"/>
                  <a:miter lim="800000"/>
                  <a:headEnd type="none"/>
                  <a:tailEnd type="none"/>
                </a:ln>
                <a:effectLst/>
              </p:spPr>
            </p:cxnSp>
          </p:grpSp>
        </p:grpSp>
      </p:gr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p:txBody>
          <a:bodyPr/>
          <a:lstStyle/>
          <a:p>
            <a:r>
              <a:rPr lang="en-US" sz="3264" kern="0" spc="50">
                <a:solidFill>
                  <a:srgbClr val="0078D7"/>
                </a:solidFill>
                <a:latin typeface="Segoe UI Semilight" charset="0"/>
                <a:ea typeface="Segoe UI Semilight" charset="0"/>
                <a:cs typeface="Segoe UI Semilight" charset="0"/>
              </a:rPr>
              <a:t>Manage models</a:t>
            </a:r>
          </a:p>
        </p:txBody>
      </p:sp>
    </p:spTree>
    <p:extLst>
      <p:ext uri="{BB962C8B-B14F-4D97-AF65-F5344CB8AC3E}">
        <p14:creationId xmlns:p14="http://schemas.microsoft.com/office/powerpoint/2010/main" val="39571105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2394022" y="4376012"/>
            <a:ext cx="1447800" cy="313932"/>
          </a:xfrm>
          <a:prstGeom prst="rect">
            <a:avLst/>
          </a:prstGeom>
        </p:spPr>
        <p:txBody>
          <a:bodyPr wrap="square">
            <a:spAutoFit/>
          </a:bodyPr>
          <a:lstStyle/>
          <a:p>
            <a:pPr algn="ctr" defTabSz="950481">
              <a:lnSpc>
                <a:spcPct val="90000"/>
              </a:lnSpc>
              <a:spcBef>
                <a:spcPts val="1020"/>
              </a:spcBef>
              <a:defRPr/>
            </a:pPr>
            <a:r>
              <a:rPr lang="en-US" sz="1600" spc="204">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6624599" y="2166212"/>
            <a:ext cx="3962400" cy="244682"/>
          </a:xfrm>
          <a:prstGeom prst="rect">
            <a:avLst/>
          </a:prstGeom>
        </p:spPr>
        <p:txBody>
          <a:bodyPr wrap="square">
            <a:spAutoFit/>
          </a:bodyPr>
          <a:lstStyle/>
          <a:p>
            <a:pPr defTabSz="932239">
              <a:lnSpc>
                <a:spcPct val="90000"/>
              </a:lnSpc>
              <a:spcBef>
                <a:spcPts val="1020"/>
              </a:spcBef>
            </a:pPr>
            <a:r>
              <a:rPr lang="en-US" sz="1100" b="1" kern="0" spc="50">
                <a:solidFill>
                  <a:srgbClr val="505050"/>
                </a:solidFill>
                <a:latin typeface="Segoe UI Semibold" charset="0"/>
                <a:cs typeface="Segoe UI Semibold" charset="0"/>
              </a:rPr>
              <a:t>Single node deployment (cloud/on-</a:t>
            </a:r>
            <a:r>
              <a:rPr lang="en-US" sz="1100" b="1" kern="0" spc="50" err="1">
                <a:solidFill>
                  <a:srgbClr val="505050"/>
                </a:solidFill>
                <a:latin typeface="Segoe UI Semibold" charset="0"/>
                <a:cs typeface="Segoe UI Semibold" charset="0"/>
              </a:rPr>
              <a:t>prem</a:t>
            </a:r>
            <a:r>
              <a:rPr lang="en-US" sz="1100" b="1" kern="0" spc="50">
                <a:solidFill>
                  <a:srgbClr val="505050"/>
                </a:solidFill>
                <a:latin typeface="Segoe UI Semibold" charset="0"/>
                <a:cs typeface="Segoe UI Semibold" charset="0"/>
              </a:rPr>
              <a:t>)</a:t>
            </a:r>
          </a:p>
        </p:txBody>
      </p:sp>
      <p:sp>
        <p:nvSpPr>
          <p:cNvPr id="13" name="Rectangle 12">
            <a:extLst>
              <a:ext uri="{FF2B5EF4-FFF2-40B4-BE49-F238E27FC236}">
                <a16:creationId xmlns:a16="http://schemas.microsoft.com/office/drawing/2014/main" id="{76DD0F3E-2B35-4B10-9467-3C623C1C2901}"/>
              </a:ext>
            </a:extLst>
          </p:cNvPr>
          <p:cNvSpPr/>
          <p:nvPr/>
        </p:nvSpPr>
        <p:spPr>
          <a:xfrm>
            <a:off x="6624599" y="2886406"/>
            <a:ext cx="2362200" cy="244682"/>
          </a:xfrm>
          <a:prstGeom prst="rect">
            <a:avLst/>
          </a:prstGeom>
        </p:spPr>
        <p:txBody>
          <a:bodyPr wrap="square">
            <a:spAutoFit/>
          </a:bodyPr>
          <a:lstStyle/>
          <a:p>
            <a:pPr defTabSz="932239">
              <a:lnSpc>
                <a:spcPct val="90000"/>
              </a:lnSpc>
              <a:spcBef>
                <a:spcPts val="1020"/>
              </a:spcBef>
            </a:pPr>
            <a:r>
              <a:rPr lang="en-US" sz="1100" b="1" kern="0" spc="50" dirty="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6624599" y="4316514"/>
            <a:ext cx="1676400" cy="244682"/>
          </a:xfrm>
          <a:prstGeom prst="rect">
            <a:avLst/>
          </a:prstGeom>
        </p:spPr>
        <p:txBody>
          <a:bodyPr wrap="square">
            <a:spAutoFit/>
          </a:bodyPr>
          <a:lstStyle/>
          <a:p>
            <a:pPr defTabSz="932239">
              <a:lnSpc>
                <a:spcPct val="90000"/>
              </a:lnSpc>
              <a:spcBef>
                <a:spcPts val="1020"/>
              </a:spcBef>
            </a:pPr>
            <a:r>
              <a:rPr lang="en-US" sz="1100" b="1" kern="0" spc="50" dirty="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1B68E0F4-7481-4F64-8597-F265D5F669B8}"/>
              </a:ext>
            </a:extLst>
          </p:cNvPr>
          <p:cNvSpPr/>
          <p:nvPr/>
        </p:nvSpPr>
        <p:spPr>
          <a:xfrm>
            <a:off x="6624599" y="5046988"/>
            <a:ext cx="1447800" cy="244682"/>
          </a:xfrm>
          <a:prstGeom prst="rect">
            <a:avLst/>
          </a:prstGeom>
        </p:spPr>
        <p:txBody>
          <a:bodyPr wrap="square">
            <a:spAutoFit/>
          </a:bodyPr>
          <a:lstStyle/>
          <a:p>
            <a:pPr defTabSz="932239">
              <a:lnSpc>
                <a:spcPct val="90000"/>
              </a:lnSpc>
              <a:spcBef>
                <a:spcPts val="1020"/>
              </a:spcBef>
            </a:pPr>
            <a:r>
              <a:rPr lang="en-US" sz="1100" b="1" kern="0" spc="50">
                <a:solidFill>
                  <a:srgbClr val="505050"/>
                </a:solidFill>
                <a:latin typeface="Segoe UI Semibold" charset="0"/>
                <a:cs typeface="Segoe UI Semibold" charset="0"/>
              </a:rPr>
              <a:t>Spark clusters</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p:txBody>
          <a:bodyPr/>
          <a:lstStyle/>
          <a:p>
            <a:r>
              <a:rPr lang="en-US" sz="3264" kern="0" spc="50">
                <a:solidFill>
                  <a:srgbClr val="0078D7"/>
                </a:solidFill>
                <a:latin typeface="Segoe UI Semilight" charset="0"/>
                <a:ea typeface="Segoe UI Semilight" charset="0"/>
                <a:cs typeface="Segoe UI Semilight" charset="0"/>
              </a:rPr>
              <a:t>Deploy everywhere</a:t>
            </a:r>
          </a:p>
        </p:txBody>
      </p:sp>
      <p:grpSp>
        <p:nvGrpSpPr>
          <p:cNvPr id="21" name="Group 20">
            <a:extLst>
              <a:ext uri="{FF2B5EF4-FFF2-40B4-BE49-F238E27FC236}">
                <a16:creationId xmlns:a16="http://schemas.microsoft.com/office/drawing/2014/main" id="{F46863A5-9605-46BF-AAA7-261E83C7A2C7}"/>
              </a:ext>
            </a:extLst>
          </p:cNvPr>
          <p:cNvGrpSpPr/>
          <p:nvPr/>
        </p:nvGrpSpPr>
        <p:grpSpPr>
          <a:xfrm>
            <a:off x="11322325" y="229257"/>
            <a:ext cx="841878" cy="841878"/>
            <a:chOff x="1482598" y="2452914"/>
            <a:chExt cx="1501550" cy="1501550"/>
          </a:xfrm>
        </p:grpSpPr>
        <p:sp>
          <p:nvSpPr>
            <p:cNvPr id="22" name="Oval 21">
              <a:extLst>
                <a:ext uri="{FF2B5EF4-FFF2-40B4-BE49-F238E27FC236}">
                  <a16:creationId xmlns:a16="http://schemas.microsoft.com/office/drawing/2014/main" id="{4B6A510B-CBA2-4580-B990-49C59DB82BFC}"/>
                </a:ext>
              </a:extLst>
            </p:cNvPr>
            <p:cNvSpPr/>
            <p:nvPr/>
          </p:nvSpPr>
          <p:spPr bwMode="auto">
            <a:xfrm>
              <a:off x="1482598" y="2452914"/>
              <a:ext cx="1501550" cy="150155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78776159-FDC5-4309-94CB-D122B8E49A61}"/>
                </a:ext>
              </a:extLst>
            </p:cNvPr>
            <p:cNvGrpSpPr/>
            <p:nvPr/>
          </p:nvGrpSpPr>
          <p:grpSpPr>
            <a:xfrm>
              <a:off x="1894089" y="2864405"/>
              <a:ext cx="678568" cy="678568"/>
              <a:chOff x="4157799" y="3257006"/>
              <a:chExt cx="1065166" cy="1065166"/>
            </a:xfrm>
          </p:grpSpPr>
          <p:sp>
            <p:nvSpPr>
              <p:cNvPr id="24" name="Freeform: Shape 11">
                <a:extLst>
                  <a:ext uri="{FF2B5EF4-FFF2-40B4-BE49-F238E27FC236}">
                    <a16:creationId xmlns:a16="http://schemas.microsoft.com/office/drawing/2014/main" id="{1070F3B1-4027-431E-9E64-667FDC622D1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21B69824-6A09-43DA-81C1-1D94B1C31FE3}"/>
                  </a:ext>
                </a:extLst>
              </p:cNvPr>
              <p:cNvGrpSpPr/>
              <p:nvPr/>
            </p:nvGrpSpPr>
            <p:grpSpPr>
              <a:xfrm>
                <a:off x="4190341" y="3461656"/>
                <a:ext cx="836696" cy="828301"/>
                <a:chOff x="3924301" y="3326121"/>
                <a:chExt cx="1242014" cy="1229549"/>
              </a:xfrm>
            </p:grpSpPr>
            <p:sp>
              <p:nvSpPr>
                <p:cNvPr id="26" name="Freeform: Shape 14">
                  <a:extLst>
                    <a:ext uri="{FF2B5EF4-FFF2-40B4-BE49-F238E27FC236}">
                      <a16:creationId xmlns:a16="http://schemas.microsoft.com/office/drawing/2014/main" id="{559F356F-09DE-44A2-804C-30F901A1DCBD}"/>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Freeform: Shape 15">
                  <a:extLst>
                    <a:ext uri="{FF2B5EF4-FFF2-40B4-BE49-F238E27FC236}">
                      <a16:creationId xmlns:a16="http://schemas.microsoft.com/office/drawing/2014/main" id="{43A42B5C-1D2D-4176-91AC-EBF4CAE66B37}"/>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185B89C-523D-4F68-886C-142FDCC08AC6}"/>
                    </a:ext>
                  </a:extLst>
                </p:cNvPr>
                <p:cNvCxnSpPr>
                  <a:cxnSpLocks/>
                </p:cNvCxnSpPr>
                <p:nvPr/>
              </p:nvCxnSpPr>
              <p:spPr>
                <a:xfrm flipV="1">
                  <a:off x="3924301" y="3326121"/>
                  <a:ext cx="1242014" cy="1229549"/>
                </a:xfrm>
                <a:prstGeom prst="line">
                  <a:avLst/>
                </a:prstGeom>
                <a:noFill/>
                <a:ln w="15875" cap="flat" cmpd="sng" algn="ctr">
                  <a:solidFill>
                    <a:srgbClr val="FFFFFF"/>
                  </a:solidFill>
                  <a:prstDash val="solid"/>
                  <a:miter lim="800000"/>
                  <a:headEnd type="none"/>
                  <a:tailEnd type="none"/>
                </a:ln>
                <a:effectLst/>
              </p:spPr>
            </p:cxnSp>
          </p:grpSp>
        </p:grpSp>
      </p:grpSp>
      <p:grpSp>
        <p:nvGrpSpPr>
          <p:cNvPr id="86" name="Group 85">
            <a:extLst>
              <a:ext uri="{FF2B5EF4-FFF2-40B4-BE49-F238E27FC236}">
                <a16:creationId xmlns:a16="http://schemas.microsoft.com/office/drawing/2014/main" id="{597F7CCE-55EF-447C-87C0-5227696D7D4C}"/>
              </a:ext>
            </a:extLst>
          </p:cNvPr>
          <p:cNvGrpSpPr/>
          <p:nvPr/>
        </p:nvGrpSpPr>
        <p:grpSpPr>
          <a:xfrm>
            <a:off x="2535275" y="3267351"/>
            <a:ext cx="1295400" cy="828718"/>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5989637" y="2268796"/>
            <a:ext cx="0" cy="288442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6030831" y="2268796"/>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6030831" y="2989902"/>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6030831" y="4432114"/>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6030831" y="5153220"/>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3932237" y="4071212"/>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1892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image003">
            <a:extLst>
              <a:ext uri="{FF2B5EF4-FFF2-40B4-BE49-F238E27FC236}">
                <a16:creationId xmlns:a16="http://schemas.microsoft.com/office/drawing/2014/main" id="{0335C1D8-B1D3-4CE0-AFDE-F40C07052A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60" b="2036"/>
          <a:stretch/>
        </p:blipFill>
        <p:spPr bwMode="auto">
          <a:xfrm>
            <a:off x="579437" y="2091573"/>
            <a:ext cx="4343400" cy="3962400"/>
          </a:xfrm>
          <a:prstGeom prst="rect">
            <a:avLst/>
          </a:prstGeom>
          <a:noFill/>
          <a:ln w="6350">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descr="image004">
            <a:extLst>
              <a:ext uri="{FF2B5EF4-FFF2-40B4-BE49-F238E27FC236}">
                <a16:creationId xmlns:a16="http://schemas.microsoft.com/office/drawing/2014/main" id="{246EF549-5589-4E62-93F0-7B90CA34E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24" b="1327"/>
          <a:stretch/>
        </p:blipFill>
        <p:spPr bwMode="auto">
          <a:xfrm>
            <a:off x="5643064" y="2167773"/>
            <a:ext cx="2979146" cy="3810000"/>
          </a:xfrm>
          <a:prstGeom prst="rect">
            <a:avLst/>
          </a:prstGeom>
          <a:noFill/>
          <a:ln w="6350">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3" descr="image001">
            <a:extLst>
              <a:ext uri="{FF2B5EF4-FFF2-40B4-BE49-F238E27FC236}">
                <a16:creationId xmlns:a16="http://schemas.microsoft.com/office/drawing/2014/main" id="{10EB1725-9701-4C85-AE41-8474BBECA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2436" y="3344863"/>
            <a:ext cx="2514600" cy="1455821"/>
          </a:xfrm>
          <a:prstGeom prst="rect">
            <a:avLst/>
          </a:prstGeom>
          <a:noFill/>
          <a:ln w="6350">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84454-C46C-4299-9198-30C5A34A175E}"/>
              </a:ext>
            </a:extLst>
          </p:cNvPr>
          <p:cNvSpPr>
            <a:spLocks noGrp="1"/>
          </p:cNvSpPr>
          <p:nvPr>
            <p:ph type="title"/>
          </p:nvPr>
        </p:nvSpPr>
        <p:spPr/>
        <p:txBody>
          <a:bodyPr/>
          <a:lstStyle/>
          <a:p>
            <a:r>
              <a:rPr lang="en-US" sz="3264" kern="0" spc="50">
                <a:solidFill>
                  <a:srgbClr val="0078D7"/>
                </a:solidFill>
                <a:latin typeface="Segoe UI Semilight" charset="0"/>
                <a:ea typeface="Segoe UI Semilight" charset="0"/>
                <a:cs typeface="Segoe UI Semilight" charset="0"/>
              </a:rPr>
              <a:t>Consume Azure Machine Learning models in Excel</a:t>
            </a:r>
          </a:p>
        </p:txBody>
      </p:sp>
      <p:sp>
        <p:nvSpPr>
          <p:cNvPr id="18" name="Freeform: Shape 101">
            <a:extLst>
              <a:ext uri="{FF2B5EF4-FFF2-40B4-BE49-F238E27FC236}">
                <a16:creationId xmlns:a16="http://schemas.microsoft.com/office/drawing/2014/main" id="{21E24564-BDE9-42AB-90EA-83D9501AAA55}"/>
              </a:ext>
            </a:extLst>
          </p:cNvPr>
          <p:cNvSpPr/>
          <p:nvPr/>
        </p:nvSpPr>
        <p:spPr>
          <a:xfrm>
            <a:off x="5185864" y="3881293"/>
            <a:ext cx="194172" cy="382960"/>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01">
            <a:extLst>
              <a:ext uri="{FF2B5EF4-FFF2-40B4-BE49-F238E27FC236}">
                <a16:creationId xmlns:a16="http://schemas.microsoft.com/office/drawing/2014/main" id="{608976CD-1EC3-4557-85CF-A5DAEEDD0301}"/>
              </a:ext>
            </a:extLst>
          </p:cNvPr>
          <p:cNvSpPr/>
          <p:nvPr/>
        </p:nvSpPr>
        <p:spPr>
          <a:xfrm>
            <a:off x="8885237" y="3881293"/>
            <a:ext cx="194172" cy="382960"/>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30100E62-3D9D-4AB2-B2D8-8AA949F5B580}"/>
              </a:ext>
            </a:extLst>
          </p:cNvPr>
          <p:cNvGrpSpPr/>
          <p:nvPr/>
        </p:nvGrpSpPr>
        <p:grpSpPr>
          <a:xfrm>
            <a:off x="11322325" y="229257"/>
            <a:ext cx="841878" cy="841878"/>
            <a:chOff x="1482598" y="2452914"/>
            <a:chExt cx="1501550" cy="1501550"/>
          </a:xfrm>
        </p:grpSpPr>
        <p:sp>
          <p:nvSpPr>
            <p:cNvPr id="21" name="Oval 20">
              <a:extLst>
                <a:ext uri="{FF2B5EF4-FFF2-40B4-BE49-F238E27FC236}">
                  <a16:creationId xmlns:a16="http://schemas.microsoft.com/office/drawing/2014/main" id="{E9BD7BAC-12D6-40FA-8F88-5E9CA26995FA}"/>
                </a:ext>
              </a:extLst>
            </p:cNvPr>
            <p:cNvSpPr/>
            <p:nvPr/>
          </p:nvSpPr>
          <p:spPr bwMode="auto">
            <a:xfrm>
              <a:off x="1482598" y="2452914"/>
              <a:ext cx="1501550" cy="150155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5CFAB3EA-085D-4C03-A118-B1FCF0FF4A09}"/>
                </a:ext>
              </a:extLst>
            </p:cNvPr>
            <p:cNvGrpSpPr/>
            <p:nvPr/>
          </p:nvGrpSpPr>
          <p:grpSpPr>
            <a:xfrm>
              <a:off x="1894089" y="2864405"/>
              <a:ext cx="678568" cy="678568"/>
              <a:chOff x="4157799" y="3257006"/>
              <a:chExt cx="1065166" cy="1065166"/>
            </a:xfrm>
          </p:grpSpPr>
          <p:sp>
            <p:nvSpPr>
              <p:cNvPr id="23" name="Freeform: Shape 11">
                <a:extLst>
                  <a:ext uri="{FF2B5EF4-FFF2-40B4-BE49-F238E27FC236}">
                    <a16:creationId xmlns:a16="http://schemas.microsoft.com/office/drawing/2014/main" id="{7204D5FD-8FF1-4727-8719-5608957F9496}"/>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026777D9-5F09-46D4-993A-2B7D6718FAF2}"/>
                  </a:ext>
                </a:extLst>
              </p:cNvPr>
              <p:cNvGrpSpPr/>
              <p:nvPr/>
            </p:nvGrpSpPr>
            <p:grpSpPr>
              <a:xfrm>
                <a:off x="4190341" y="3461656"/>
                <a:ext cx="836696" cy="828301"/>
                <a:chOff x="3924301" y="3326121"/>
                <a:chExt cx="1242014" cy="1229549"/>
              </a:xfrm>
            </p:grpSpPr>
            <p:sp>
              <p:nvSpPr>
                <p:cNvPr id="25" name="Freeform: Shape 14">
                  <a:extLst>
                    <a:ext uri="{FF2B5EF4-FFF2-40B4-BE49-F238E27FC236}">
                      <a16:creationId xmlns:a16="http://schemas.microsoft.com/office/drawing/2014/main" id="{F3644DD2-2245-407F-BCF9-4CF34425F438}"/>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Freeform: Shape 15">
                  <a:extLst>
                    <a:ext uri="{FF2B5EF4-FFF2-40B4-BE49-F238E27FC236}">
                      <a16:creationId xmlns:a16="http://schemas.microsoft.com/office/drawing/2014/main" id="{FBFA0FA6-63F7-4564-9957-42AD48B1C4A5}"/>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cap="flat" cmpd="sng" algn="ctr">
                  <a:solidFill>
                    <a:srgbClr val="FFFFFF"/>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 name="Straight Connector 26">
                  <a:extLst>
                    <a:ext uri="{FF2B5EF4-FFF2-40B4-BE49-F238E27FC236}">
                      <a16:creationId xmlns:a16="http://schemas.microsoft.com/office/drawing/2014/main" id="{7E3F3524-6BA2-4283-8298-DA301410BAEF}"/>
                    </a:ext>
                  </a:extLst>
                </p:cNvPr>
                <p:cNvCxnSpPr>
                  <a:cxnSpLocks/>
                </p:cNvCxnSpPr>
                <p:nvPr/>
              </p:nvCxnSpPr>
              <p:spPr>
                <a:xfrm flipV="1">
                  <a:off x="3924301" y="3326121"/>
                  <a:ext cx="1242014" cy="1229549"/>
                </a:xfrm>
                <a:prstGeom prst="line">
                  <a:avLst/>
                </a:prstGeom>
                <a:noFill/>
                <a:ln w="15875" cap="flat" cmpd="sng" algn="ctr">
                  <a:solidFill>
                    <a:srgbClr val="FFFFFF"/>
                  </a:solidFill>
                  <a:prstDash val="solid"/>
                  <a:miter lim="800000"/>
                  <a:headEnd type="none"/>
                  <a:tailEnd type="none"/>
                </a:ln>
                <a:effectLst/>
              </p:spPr>
            </p:cxnSp>
          </p:grpSp>
        </p:grpSp>
      </p:grpSp>
    </p:spTree>
    <p:extLst>
      <p:ext uri="{BB962C8B-B14F-4D97-AF65-F5344CB8AC3E}">
        <p14:creationId xmlns:p14="http://schemas.microsoft.com/office/powerpoint/2010/main" val="2498153630"/>
      </p:ext>
    </p:extLst>
  </p:cSld>
  <p:clrMapOvr>
    <a:masterClrMapping/>
  </p:clrMapOvr>
  <p:transition>
    <p:fade/>
  </p:transition>
</p:sld>
</file>

<file path=ppt/theme/theme1.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4CD590420C104E80FF87FED4E140E2" ma:contentTypeVersion="10" ma:contentTypeDescription="Create a new document." ma:contentTypeScope="" ma:versionID="753a213215f7c53859d3c6983d2c3fde">
  <xsd:schema xmlns:xsd="http://www.w3.org/2001/XMLSchema" xmlns:xs="http://www.w3.org/2001/XMLSchema" xmlns:p="http://schemas.microsoft.com/office/2006/metadata/properties" xmlns:ns2="bc323da2-161e-4a56-8a0a-b023a79e9686" xmlns:ns3="ae8eb2a0-2d05-4c8a-b6dc-133be4f2870d" targetNamespace="http://schemas.microsoft.com/office/2006/metadata/properties" ma:root="true" ma:fieldsID="48d6dcbfddb0778104849f6509ecb3af" ns2:_="" ns3:_="">
    <xsd:import namespace="bc323da2-161e-4a56-8a0a-b023a79e9686"/>
    <xsd:import namespace="ae8eb2a0-2d05-4c8a-b6dc-133be4f2870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323da2-161e-4a56-8a0a-b023a79e968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LastSharedByUser" ma:index="10" nillable="true" ma:displayName="Last Shared By User" ma:hidden="true" ma:internalName="LastSharedByUser" ma:readOnly="true">
      <xsd:simpleType>
        <xsd:restriction base="dms:Note"/>
      </xsd:simpleType>
    </xsd:element>
    <xsd:element name="LastSharedByTime" ma:index="11"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e8eb2a0-2d05-4c8a-b6dc-133be4f2870d"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4" ma:contentTypeDescription="" ma:contentTypeScope="" ma:versionID="d105ffc20075aef899cbe45a7025b156">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8655782a86b232f577a996310385a6d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230e9df3-be65-4c73-a93b-d1236ebd677e"/>
    <ds:schemaRef ds:uri="http://purl.org/dc/terms/"/>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09337376-7298-4E2D-A06D-71B50F5C8EBA}"/>
</file>

<file path=customXml/itemProps3.xml><?xml version="1.0" encoding="utf-8"?>
<ds:datastoreItem xmlns:ds="http://schemas.openxmlformats.org/officeDocument/2006/customXml" ds:itemID="{B0B34004-F57F-4020-AB2F-C778C6DF8DF2}">
  <ds:schemaRefs>
    <ds:schemaRef ds:uri="office.server.policy"/>
  </ds:schemaRefs>
</ds:datastoreItem>
</file>

<file path=customXml/itemProps4.xml><?xml version="1.0" encoding="utf-8"?>
<ds:datastoreItem xmlns:ds="http://schemas.openxmlformats.org/officeDocument/2006/customXml" ds:itemID="{B7ACCEB4-53DE-4100-9CCC-8FFE0B39AB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D2558AB0-9866-420D-BC89-08DDB6AEA2F1}">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50</TotalTime>
  <Words>2561</Words>
  <Application>Microsoft Office PowerPoint</Application>
  <PresentationFormat>Custom</PresentationFormat>
  <Paragraphs>326</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MS PGothic</vt:lpstr>
      <vt:lpstr>MS PGothic</vt:lpstr>
      <vt:lpstr>Arial</vt:lpstr>
      <vt:lpstr>Calibri</vt:lpstr>
      <vt:lpstr>Segoe UI</vt:lpstr>
      <vt:lpstr>Segoe UI Light</vt:lpstr>
      <vt:lpstr>Segoe UI Semibold</vt:lpstr>
      <vt:lpstr>Segoe UI Semilight</vt:lpstr>
      <vt:lpstr>Segoe UI Semilight (Body)</vt:lpstr>
      <vt:lpstr>Wingdings</vt:lpstr>
      <vt:lpstr>MGXFY15</vt:lpstr>
      <vt:lpstr>Azure Machine Learning</vt:lpstr>
      <vt:lpstr>data science &amp; AI</vt:lpstr>
      <vt:lpstr>Azure Machine Learning</vt:lpstr>
      <vt:lpstr>The ML &amp; AI Platform </vt:lpstr>
      <vt:lpstr>Bring AI everywhere</vt:lpstr>
      <vt:lpstr>Build, deploy,  and manage at scale</vt:lpstr>
      <vt:lpstr>Manage models</vt:lpstr>
      <vt:lpstr>Deploy everywhere</vt:lpstr>
      <vt:lpstr>Consume Azure Machine Learning models in Excel</vt:lpstr>
      <vt:lpstr>Boost productivity  with agile development</vt:lpstr>
      <vt:lpstr>Prep data</vt:lpstr>
      <vt:lpstr>Experiment</vt:lpstr>
      <vt:lpstr>Begin building now with the tools and platforms you know</vt:lpstr>
      <vt:lpstr>Build as you like</vt:lpstr>
      <vt:lpstr>Use what you want</vt:lpstr>
      <vt:lpstr>Integrated into your IDE</vt:lpstr>
      <vt:lpstr>Sample Patterns</vt:lpstr>
      <vt:lpstr>Enhanced image classification Transfer learning, convolutional neural networks and gradient-boosting decision tree learning algorithms have redefined image classification </vt:lpstr>
      <vt:lpstr>Improved text prediction Deep learning and natural language processing boosts search efficacy and tagging accuracy </vt:lpstr>
      <vt:lpstr>Customer Story</vt:lpstr>
      <vt:lpstr>Drone-based electric grid inspector powered by deep learning</vt:lpstr>
      <vt:lpstr>eSmart architecture</vt:lpstr>
      <vt:lpstr>Hands on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 L200 deck</dc:title>
  <dc:creator>Rob Moreira</dc:creator>
  <cp:lastModifiedBy>Amit Agrawal</cp:lastModifiedBy>
  <cp:revision>7</cp:revision>
  <dcterms:modified xsi:type="dcterms:W3CDTF">2018-08-08T21:02:51Z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0x0101008F4CD590420C104E80FF87FED4E140E2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Audience1">
    <vt:lpwstr/>
  </property>
  <property fmtid="{D5CDD505-2E9C-101B-9397-08002B2CF9AE}" pid="12" name="Event Name">
    <vt:lpwstr>Microsoft Ready - Venetian</vt:lpwstr>
  </property>
  <property fmtid="{D5CDD505-2E9C-101B-9397-08002B2CF9AE}" pid="13" name="Event Venue">
    <vt:lpwstr>Venetian - Las Vegas, NV</vt:lpwstr>
  </property>
  <property fmtid="{D5CDD505-2E9C-101B-9397-08002B2CF9AE}" pid="14" name="Session Code">
    <vt:lpwstr>SPEC-DP225</vt:lpwstr>
  </property>
  <property fmtid="{D5CDD505-2E9C-101B-9397-08002B2CF9AE}" pid="15" name="External Speaker">
    <vt:lpwstr>Joseph Sirosh; Joseph Sirosh</vt:lpwstr>
  </property>
  <property fmtid="{D5CDD505-2E9C-101B-9397-08002B2CF9AE}" pid="16" name="Event Start Date">
    <vt:filetime>2017-07-15T00:00:00Z</vt:filetime>
  </property>
  <property fmtid="{D5CDD505-2E9C-101B-9397-08002B2CF9AE}" pid="17" name="Event End Date">
    <vt:filetime>2017-07-22T00:00:00Z</vt:filetime>
  </property>
  <property fmtid="{D5CDD505-2E9C-101B-9397-08002B2CF9AE}" pid="18" name="Content Owner">
    <vt:lpwstr>Anand Raman</vt:lpwstr>
  </property>
  <property fmtid="{D5CDD505-2E9C-101B-9397-08002B2CF9AE}" pid="19" name="Content Owner EmailAddress">
    <vt:lpwstr>aram@microsoft.com</vt:lpwstr>
  </property>
  <property fmtid="{D5CDD505-2E9C-101B-9397-08002B2CF9AE}" pid="20" name="MSIP_Label_f42aa342-8706-4288-bd11-ebb85995028c_Enabled">
    <vt:lpwstr>True</vt:lpwstr>
  </property>
  <property fmtid="{D5CDD505-2E9C-101B-9397-08002B2CF9AE}" pid="21" name="MSIP_Label_f42aa342-8706-4288-bd11-ebb85995028c_SiteId">
    <vt:lpwstr>72f988bf-86f1-41af-91ab-2d7cd011db47</vt:lpwstr>
  </property>
  <property fmtid="{D5CDD505-2E9C-101B-9397-08002B2CF9AE}" pid="22" name="MSIP_Label_f42aa342-8706-4288-bd11-ebb85995028c_Ref">
    <vt:lpwstr>https://api.informationprotection.azure.com/api/72f988bf-86f1-41af-91ab-2d7cd011db47</vt:lpwstr>
  </property>
  <property fmtid="{D5CDD505-2E9C-101B-9397-08002B2CF9AE}" pid="23" name="MSIP_Label_f42aa342-8706-4288-bd11-ebb85995028c_Owner">
    <vt:lpwstr>nageshp@microsoft.com</vt:lpwstr>
  </property>
  <property fmtid="{D5CDD505-2E9C-101B-9397-08002B2CF9AE}" pid="24" name="MSIP_Label_f42aa342-8706-4288-bd11-ebb85995028c_SetDate">
    <vt:lpwstr>2017-08-16T09:51:34.9058601-07:00</vt:lpwstr>
  </property>
  <property fmtid="{D5CDD505-2E9C-101B-9397-08002B2CF9AE}" pid="25" name="MSIP_Label_f42aa342-8706-4288-bd11-ebb85995028c_Name">
    <vt:lpwstr>General</vt:lpwstr>
  </property>
  <property fmtid="{D5CDD505-2E9C-101B-9397-08002B2CF9AE}" pid="26" name="MSIP_Label_f42aa342-8706-4288-bd11-ebb85995028c_Application">
    <vt:lpwstr>Microsoft Azure Information Protection</vt:lpwstr>
  </property>
  <property fmtid="{D5CDD505-2E9C-101B-9397-08002B2CF9AE}" pid="27" name="MSIP_Label_f42aa342-8706-4288-bd11-ebb85995028c_Extended_MSFT_Method">
    <vt:lpwstr>Automatic</vt:lpwstr>
  </property>
  <property fmtid="{D5CDD505-2E9C-101B-9397-08002B2CF9AE}" pid="28" name="Sensitivity">
    <vt:lpwstr>General</vt:lpwstr>
  </property>
  <property fmtid="{D5CDD505-2E9C-101B-9397-08002B2CF9AE}" pid="29" name="_dlc_policyId">
    <vt:lpwstr>0x0101000E4CB7077FEE4FF7AE86D4A500EEC780030016C849C62B10EB41ACA8C7EEDEF40BB20099ECF64382448D48A56095091C66B1A9|-661092312</vt:lpwstr>
  </property>
  <property fmtid="{D5CDD505-2E9C-101B-9397-08002B2CF9AE}" pid="30"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1" name="_dlc_DocIdItemGuid">
    <vt:lpwstr>bd31adf6-a98c-463c-b648-aea12a348771</vt:lpwstr>
  </property>
  <property fmtid="{D5CDD505-2E9C-101B-9397-08002B2CF9AE}" pid="32" name="Region">
    <vt:lpwstr/>
  </property>
  <property fmtid="{D5CDD505-2E9C-101B-9397-08002B2CF9AE}" pid="33" name="Confidentiality">
    <vt:lpwstr>14;#customer ready|8986c41d-21c5-4f8f-8a12-ea4625b46858</vt:lpwstr>
  </property>
  <property fmtid="{D5CDD505-2E9C-101B-9397-08002B2CF9AE}" pid="34" name="ItemType">
    <vt:lpwstr>16;#customer presentations|18e9ae94-e321-4eea-82d2-ad5b2f470f3c</vt:lpwstr>
  </property>
  <property fmtid="{D5CDD505-2E9C-101B-9397-08002B2CF9AE}" pid="35" name="Industries">
    <vt:lpwstr/>
  </property>
  <property fmtid="{D5CDD505-2E9C-101B-9397-08002B2CF9AE}" pid="36" name="Competitors">
    <vt:lpwstr/>
  </property>
  <property fmtid="{D5CDD505-2E9C-101B-9397-08002B2CF9AE}" pid="37" name="ExperienceContentType">
    <vt:lpwstr/>
  </property>
  <property fmtid="{D5CDD505-2E9C-101B-9397-08002B2CF9AE}" pid="38" name="SMSGDomain">
    <vt:lpwstr>82;#SQL Server Domain|0c0f1824-39dc-4b26-8c74-eff4364b812b;#22;#Server and Tools Business|6783548d-8609-4f97-be4a-4ca2616905a6;#21;#Intelligent Cloud|adc2fe87-c79a-4ded-a449-3f86b954069d;#20;#Microsoft Azure Domain|d600a391-d529-4311-892b-2c05c1ab2538</vt:lpwstr>
  </property>
  <property fmtid="{D5CDD505-2E9C-101B-9397-08002B2CF9AE}" pid="39" name="BusinessArchitecture">
    <vt:lpwstr>374;#machine learning|912b89bd-3197-4d37-838b-dea3c299099a</vt:lpwstr>
  </property>
  <property fmtid="{D5CDD505-2E9C-101B-9397-08002B2CF9AE}" pid="40" name="Products">
    <vt:lpwstr>2034;#Azure Machine Learning|9207948e-39de-44e3-bca4-b0005ecebc86;#73;#Microsoft SQL Server|261ba873-f3ab-420e-96d6-e3004596a551;#2218;#Azure Data Factory|fdd46938-00cb-4956-a9bd-9ee636ecbeaa</vt:lpwstr>
  </property>
  <property fmtid="{D5CDD505-2E9C-101B-9397-08002B2CF9AE}" pid="41" name="EnterpriseDomainTags">
    <vt:lpwstr/>
  </property>
  <property fmtid="{D5CDD505-2E9C-101B-9397-08002B2CF9AE}" pid="42" name="ActivitiesAndPrograms">
    <vt:lpwstr/>
  </property>
  <property fmtid="{D5CDD505-2E9C-101B-9397-08002B2CF9AE}" pid="43" name="Partners">
    <vt:lpwstr/>
  </property>
  <property fmtid="{D5CDD505-2E9C-101B-9397-08002B2CF9AE}" pid="44" name="Segments">
    <vt:lpwstr/>
  </property>
  <property fmtid="{D5CDD505-2E9C-101B-9397-08002B2CF9AE}" pid="45" name="Topics">
    <vt:lpwstr>29;#features|94b87768-f145-4764-adbd-fec700e47348</vt:lpwstr>
  </property>
  <property fmtid="{D5CDD505-2E9C-101B-9397-08002B2CF9AE}" pid="46" name="Groups">
    <vt:lpwstr>399;#SQL Server Marketing|bb7921b3-c1d8-4da4-b894-8b6075d9546d</vt:lpwstr>
  </property>
  <property fmtid="{D5CDD505-2E9C-101B-9397-08002B2CF9AE}" pid="47" name="Languages">
    <vt:lpwstr/>
  </property>
  <property fmtid="{D5CDD505-2E9C-101B-9397-08002B2CF9AE}" pid="48" name="TechnicalLevel">
    <vt:lpwstr/>
  </property>
  <property fmtid="{D5CDD505-2E9C-101B-9397-08002B2CF9AE}" pid="49" name="Audiences">
    <vt:lpwstr/>
  </property>
  <property fmtid="{D5CDD505-2E9C-101B-9397-08002B2CF9AE}" pid="50" name="Roles">
    <vt:lpwstr/>
  </property>
  <property fmtid="{D5CDD505-2E9C-101B-9397-08002B2CF9AE}" pid="51" name="of67e5d4b76f4a9db8769983fda9cec0">
    <vt:lpwstr/>
  </property>
  <property fmtid="{D5CDD505-2E9C-101B-9397-08002B2CF9AE}" pid="52" name="NewsType">
    <vt:lpwstr/>
  </property>
  <property fmtid="{D5CDD505-2E9C-101B-9397-08002B2CF9AE}" pid="53" name="MSProducts">
    <vt:lpwstr/>
  </property>
  <property fmtid="{D5CDD505-2E9C-101B-9397-08002B2CF9AE}" pid="54" name="l6f004f21209409da86a713c0f24627d">
    <vt:lpwstr/>
  </property>
  <property fmtid="{D5CDD505-2E9C-101B-9397-08002B2CF9AE}" pid="55" name="MSProductsTaxHTField0">
    <vt:lpwstr/>
  </property>
  <property fmtid="{D5CDD505-2E9C-101B-9397-08002B2CF9AE}" pid="56" name="e8080b0481964c759b2c36ae49591b31">
    <vt:lpwstr/>
  </property>
  <property fmtid="{D5CDD505-2E9C-101B-9397-08002B2CF9AE}" pid="57" name="ldac8aee9d1f469e8cd8c3f8d6a615f2">
    <vt:lpwstr/>
  </property>
  <property fmtid="{D5CDD505-2E9C-101B-9397-08002B2CF9AE}" pid="58" name="EmployeeRole">
    <vt:lpwstr/>
  </property>
  <property fmtid="{D5CDD505-2E9C-101B-9397-08002B2CF9AE}" pid="59" name="NewsTopic">
    <vt:lpwstr/>
  </property>
  <property fmtid="{D5CDD505-2E9C-101B-9397-08002B2CF9AE}" pid="60" name="NewsSource">
    <vt:lpwstr/>
  </property>
  <property fmtid="{D5CDD505-2E9C-101B-9397-08002B2CF9AE}" pid="61" name="SMSGTags">
    <vt:lpwstr/>
  </property>
  <property fmtid="{D5CDD505-2E9C-101B-9397-08002B2CF9AE}" pid="62" name="MSPhysicalGeography">
    <vt:lpwstr/>
  </property>
  <property fmtid="{D5CDD505-2E9C-101B-9397-08002B2CF9AE}" pid="63" name="j3562c58ee414e028925bc902cfc01a1">
    <vt:lpwstr/>
  </property>
  <property fmtid="{D5CDD505-2E9C-101B-9397-08002B2CF9AE}" pid="64" name="la4444b61d19467597d63190b69ac227">
    <vt:lpwstr/>
  </property>
  <property fmtid="{D5CDD505-2E9C-101B-9397-08002B2CF9AE}" pid="65" name="_docset_NoMedatataSyncRequired">
    <vt:lpwstr>False</vt:lpwstr>
  </property>
</Properties>
</file>